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57" r:id="rId3"/>
    <p:sldId id="346" r:id="rId5"/>
    <p:sldId id="347" r:id="rId6"/>
    <p:sldId id="348" r:id="rId7"/>
    <p:sldId id="349" r:id="rId8"/>
    <p:sldId id="350" r:id="rId9"/>
    <p:sldId id="344" r:id="rId10"/>
    <p:sldId id="345" r:id="rId11"/>
    <p:sldId id="292" r:id="rId12"/>
    <p:sldId id="325" r:id="rId13"/>
    <p:sldId id="326" r:id="rId14"/>
    <p:sldId id="327" r:id="rId15"/>
    <p:sldId id="328" r:id="rId16"/>
    <p:sldId id="332" r:id="rId17"/>
    <p:sldId id="331" r:id="rId18"/>
    <p:sldId id="329" r:id="rId19"/>
    <p:sldId id="330" r:id="rId20"/>
    <p:sldId id="333" r:id="rId21"/>
    <p:sldId id="334" r:id="rId22"/>
    <p:sldId id="335" r:id="rId23"/>
    <p:sldId id="336" r:id="rId24"/>
    <p:sldId id="337" r:id="rId25"/>
    <p:sldId id="338" r:id="rId26"/>
    <p:sldId id="343" r:id="rId27"/>
    <p:sldId id="351" r:id="rId28"/>
    <p:sldId id="352" r:id="rId29"/>
    <p:sldId id="353" r:id="rId30"/>
    <p:sldId id="354" r:id="rId31"/>
    <p:sldId id="355" r:id="rId32"/>
    <p:sldId id="356" r:id="rId33"/>
    <p:sldId id="357" r:id="rId34"/>
    <p:sldId id="358" r:id="rId35"/>
    <p:sldId id="359" r:id="rId36"/>
    <p:sldId id="360" r:id="rId37"/>
    <p:sldId id="361" r:id="rId38"/>
    <p:sldId id="362" r:id="rId39"/>
    <p:sldId id="363" r:id="rId40"/>
    <p:sldId id="364" r:id="rId41"/>
    <p:sldId id="365" r:id="rId42"/>
  </p:sldIdLst>
  <p:sldSz cx="12192000" cy="6858000"/>
  <p:notesSz cx="6858000" cy="9144000"/>
  <p:embeddedFontLst>
    <p:embeddedFont>
      <p:font typeface="华文中宋" panose="02010600040101010101" charset="-122"/>
      <p:regular r:id="rId47"/>
    </p:embeddedFont>
    <p:embeddedFont>
      <p:font typeface="微软雅黑" panose="020B0503020204020204" charset="-122"/>
      <p:regular r:id="rId48"/>
    </p:embeddedFont>
    <p:embeddedFont>
      <p:font typeface="黑体" panose="02010609060101010101" pitchFamily="49" charset="-122"/>
      <p:regular r:id="rId49"/>
    </p:embeddedFont>
    <p:embeddedFont>
      <p:font typeface="Dutch801 Rm BT" panose="02020603060505020304" pitchFamily="18" charset="0"/>
      <p:regular r:id="rId50"/>
      <p:bold r:id="rId51"/>
      <p:italic r:id="rId52"/>
      <p:boldItalic r:id="rId53"/>
    </p:embeddedFont>
    <p:embeddedFont>
      <p:font typeface="Impact" panose="020B0806030902050204" charset="0"/>
      <p:regular r:id="rId54"/>
    </p:embeddedFont>
    <p:embeddedFont>
      <p:font typeface="等线" panose="02010600030101010101" charset="-122"/>
      <p:regular r:id="rId55"/>
    </p:embeddedFont>
    <p:embeddedFont>
      <p:font typeface="Bahnschrift SemiLight" panose="020B0502040204020203" pitchFamily="34" charset="0"/>
      <p:regular r:id="rId56"/>
    </p:embeddedFont>
  </p:embeddedFontLst>
  <p:custDataLst>
    <p:tags r:id="rId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朝阳 司" initials="朝司"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FFFF"/>
    <a:srgbClr val="AE1324"/>
    <a:srgbClr val="0C49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68" autoAdjust="0"/>
    <p:restoredTop sz="79924" autoAdjust="0"/>
  </p:normalViewPr>
  <p:slideViewPr>
    <p:cSldViewPr snapToGrid="0" showGuides="1">
      <p:cViewPr varScale="1">
        <p:scale>
          <a:sx n="84" d="100"/>
          <a:sy n="84" d="100"/>
        </p:scale>
        <p:origin x="300" y="45"/>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tags" Target="tags/tag29.xml"/><Relationship Id="rId56" Type="http://schemas.openxmlformats.org/officeDocument/2006/relationships/font" Target="fonts/font10.fntdata"/><Relationship Id="rId55" Type="http://schemas.openxmlformats.org/officeDocument/2006/relationships/font" Target="fonts/font9.fntdata"/><Relationship Id="rId54" Type="http://schemas.openxmlformats.org/officeDocument/2006/relationships/font" Target="fonts/font8.fntdata"/><Relationship Id="rId53" Type="http://schemas.openxmlformats.org/officeDocument/2006/relationships/font" Target="fonts/font7.fntdata"/><Relationship Id="rId52" Type="http://schemas.openxmlformats.org/officeDocument/2006/relationships/font" Target="fonts/font6.fntdata"/><Relationship Id="rId51" Type="http://schemas.openxmlformats.org/officeDocument/2006/relationships/font" Target="fonts/font5.fntdata"/><Relationship Id="rId50" Type="http://schemas.openxmlformats.org/officeDocument/2006/relationships/font" Target="fonts/font4.fntdata"/><Relationship Id="rId5" Type="http://schemas.openxmlformats.org/officeDocument/2006/relationships/slide" Target="slides/slide2.xml"/><Relationship Id="rId49" Type="http://schemas.openxmlformats.org/officeDocument/2006/relationships/font" Target="fonts/font3.fntdata"/><Relationship Id="rId48" Type="http://schemas.openxmlformats.org/officeDocument/2006/relationships/font" Target="fonts/font2.fntdata"/><Relationship Id="rId47" Type="http://schemas.openxmlformats.org/officeDocument/2006/relationships/font" Target="fonts/font1.fntdata"/><Relationship Id="rId46" Type="http://schemas.openxmlformats.org/officeDocument/2006/relationships/commentAuthors" Target="commentAuthors.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BCEC9-DDE4-4B30-87D6-0017517D5E2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4487E-253C-4F2A-AD3B-D7DF4058A67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照片为学生拍摄的礼堂</a:t>
            </a:r>
            <a:endParaRPr lang="zh-CN" altLang="en-US" dirty="0"/>
          </a:p>
        </p:txBody>
      </p:sp>
      <p:sp>
        <p:nvSpPr>
          <p:cNvPr id="8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ea typeface="华文中宋" panose="02010600040101010101" charset="-122"/>
              </a:defRPr>
            </a:lvl1pPr>
            <a:lvl2pPr marL="742950" indent="-285750">
              <a:defRPr sz="2000" b="1">
                <a:solidFill>
                  <a:schemeClr val="tx1"/>
                </a:solidFill>
                <a:latin typeface="Arial" panose="020B0604020202020204" pitchFamily="34" charset="0"/>
                <a:ea typeface="华文中宋" panose="02010600040101010101" charset="-122"/>
              </a:defRPr>
            </a:lvl2pPr>
            <a:lvl3pPr marL="1143000" indent="-228600">
              <a:defRPr sz="2000" b="1">
                <a:solidFill>
                  <a:schemeClr val="tx1"/>
                </a:solidFill>
                <a:latin typeface="Arial" panose="020B0604020202020204" pitchFamily="34" charset="0"/>
                <a:ea typeface="华文中宋" panose="02010600040101010101" charset="-122"/>
              </a:defRPr>
            </a:lvl3pPr>
            <a:lvl4pPr marL="1600200" indent="-228600">
              <a:defRPr sz="2000" b="1">
                <a:solidFill>
                  <a:schemeClr val="tx1"/>
                </a:solidFill>
                <a:latin typeface="Arial" panose="020B0604020202020204" pitchFamily="34" charset="0"/>
                <a:ea typeface="华文中宋" panose="02010600040101010101" charset="-122"/>
              </a:defRPr>
            </a:lvl4pPr>
            <a:lvl5pPr marL="2057400" indent="-228600">
              <a:defRPr sz="2000" b="1">
                <a:solidFill>
                  <a:schemeClr val="tx1"/>
                </a:solidFill>
                <a:latin typeface="Arial" panose="020B0604020202020204" pitchFamily="34" charset="0"/>
                <a:ea typeface="华文中宋" panose="02010600040101010101" charset="-122"/>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华文中宋" panose="02010600040101010101" charset="-122"/>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华文中宋" panose="02010600040101010101" charset="-122"/>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华文中宋" panose="02010600040101010101" charset="-122"/>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华文中宋" panose="02010600040101010101"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F000F6D-74D8-0C46-B428-4DE0EB034880}" type="slidenum">
              <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r>
              <a:rPr lang="en-US" altLang="zh-CN" dirty="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2E8C10CD-CE84-4E2B-BABD-39448864A42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image" Target="../media/image28.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6.png"/><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image" Target="../media/image35.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24.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image" Target="../media/image56.png"/><Relationship Id="rId7" Type="http://schemas.openxmlformats.org/officeDocument/2006/relationships/tags" Target="../tags/tag24.xml"/><Relationship Id="rId6" Type="http://schemas.openxmlformats.org/officeDocument/2006/relationships/image" Target="../media/image55.png"/><Relationship Id="rId5" Type="http://schemas.openxmlformats.org/officeDocument/2006/relationships/tags" Target="../tags/tag23.xml"/><Relationship Id="rId4" Type="http://schemas.openxmlformats.org/officeDocument/2006/relationships/image" Target="../media/image54.png"/><Relationship Id="rId3" Type="http://schemas.openxmlformats.org/officeDocument/2006/relationships/tags" Target="../tags/tag22.xml"/><Relationship Id="rId2" Type="http://schemas.openxmlformats.org/officeDocument/2006/relationships/image" Target="../media/image53.png"/><Relationship Id="rId12" Type="http://schemas.openxmlformats.org/officeDocument/2006/relationships/notesSlide" Target="../notesSlides/notesSlide18.xml"/><Relationship Id="rId11" Type="http://schemas.openxmlformats.org/officeDocument/2006/relationships/slideLayout" Target="../slideLayouts/slideLayout2.xml"/><Relationship Id="rId10" Type="http://schemas.openxmlformats.org/officeDocument/2006/relationships/image" Target="../media/image57.png"/><Relationship Id="rId1" Type="http://schemas.openxmlformats.org/officeDocument/2006/relationships/tags" Target="../tags/tag2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6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tags" Target="../tags/tag2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tags" Target="../tags/tag2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tags" Target="../tags/tag28.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4.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image" Target="../media/image17.png"/><Relationship Id="rId7" Type="http://schemas.openxmlformats.org/officeDocument/2006/relationships/tags" Target="../tags/tag4.xml"/><Relationship Id="rId6" Type="http://schemas.openxmlformats.org/officeDocument/2006/relationships/image" Target="../media/image16.png"/><Relationship Id="rId5" Type="http://schemas.openxmlformats.org/officeDocument/2006/relationships/tags" Target="../tags/tag3.xml"/><Relationship Id="rId4" Type="http://schemas.openxmlformats.org/officeDocument/2006/relationships/image" Target="../media/image15.png"/><Relationship Id="rId3" Type="http://schemas.openxmlformats.org/officeDocument/2006/relationships/tags" Target="../tags/tag2.xml"/><Relationship Id="rId2" Type="http://schemas.openxmlformats.org/officeDocument/2006/relationships/image" Target="../media/image14.png"/><Relationship Id="rId19" Type="http://schemas.openxmlformats.org/officeDocument/2006/relationships/notesSlide" Target="../notesSlides/notesSlide7.xml"/><Relationship Id="rId18" Type="http://schemas.openxmlformats.org/officeDocument/2006/relationships/slideLayout" Target="../slideLayouts/slideLayout2.xml"/><Relationship Id="rId17" Type="http://schemas.openxmlformats.org/officeDocument/2006/relationships/tags" Target="../tags/tag12.xml"/><Relationship Id="rId16" Type="http://schemas.openxmlformats.org/officeDocument/2006/relationships/tags" Target="../tags/tag11.xml"/><Relationship Id="rId15" Type="http://schemas.openxmlformats.org/officeDocument/2006/relationships/tags" Target="../tags/tag10.xml"/><Relationship Id="rId14" Type="http://schemas.openxmlformats.org/officeDocument/2006/relationships/tags" Target="../tags/tag9.xml"/><Relationship Id="rId13" Type="http://schemas.openxmlformats.org/officeDocument/2006/relationships/tags" Target="../tags/tag8.xml"/><Relationship Id="rId12" Type="http://schemas.openxmlformats.org/officeDocument/2006/relationships/image" Target="../media/image18.png"/><Relationship Id="rId11" Type="http://schemas.openxmlformats.org/officeDocument/2006/relationships/tags" Target="../tags/tag7.xml"/><Relationship Id="rId10" Type="http://schemas.openxmlformats.org/officeDocument/2006/relationships/tags" Target="../tags/tag6.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image" Target="../media/image16.png"/><Relationship Id="rId5" Type="http://schemas.openxmlformats.org/officeDocument/2006/relationships/tags" Target="../tags/tag15.xml"/><Relationship Id="rId4" Type="http://schemas.openxmlformats.org/officeDocument/2006/relationships/image" Target="../media/image15.png"/><Relationship Id="rId3" Type="http://schemas.openxmlformats.org/officeDocument/2006/relationships/tags" Target="../tags/tag14.xml"/><Relationship Id="rId2" Type="http://schemas.openxmlformats.org/officeDocument/2006/relationships/image" Target="../media/image14.png"/><Relationship Id="rId13" Type="http://schemas.openxmlformats.org/officeDocument/2006/relationships/notesSlide" Target="../notesSlides/notesSlide8.xml"/><Relationship Id="rId12" Type="http://schemas.openxmlformats.org/officeDocument/2006/relationships/slideLayout" Target="../slideLayouts/slideLayout2.xml"/><Relationship Id="rId11" Type="http://schemas.openxmlformats.org/officeDocument/2006/relationships/tags" Target="../tags/tag20.xml"/><Relationship Id="rId10" Type="http://schemas.openxmlformats.org/officeDocument/2006/relationships/tags" Target="../tags/tag19.xml"/><Relationship Id="rId1" Type="http://schemas.openxmlformats.org/officeDocument/2006/relationships/tags" Target="../tags/tag1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1" cstate="hq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0" y="2088106"/>
            <a:ext cx="12192000" cy="255927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prstClr val="white">
                  <a:alpha val="50000"/>
                </a:prstClr>
              </a:solidFill>
              <a:effectLst/>
              <a:uLnTx/>
              <a:uFillTx/>
              <a:latin typeface="Arial" panose="020B0604020202020204"/>
              <a:ea typeface="微软雅黑" panose="020B0503020204020204" charset="-122"/>
              <a:cs typeface="+mn-cs"/>
            </a:endParaRPr>
          </a:p>
        </p:txBody>
      </p:sp>
      <p:sp>
        <p:nvSpPr>
          <p:cNvPr id="2" name="标题 1"/>
          <p:cNvSpPr>
            <a:spLocks noGrp="1"/>
          </p:cNvSpPr>
          <p:nvPr>
            <p:ph type="ctrTitle"/>
          </p:nvPr>
        </p:nvSpPr>
        <p:spPr>
          <a:xfrm>
            <a:off x="1623152" y="1778565"/>
            <a:ext cx="9144000" cy="1992963"/>
          </a:xfrm>
        </p:spPr>
        <p:txBody>
          <a:bodyPr>
            <a:normAutofit/>
          </a:bodyPr>
          <a:lstStyle/>
          <a:p>
            <a:r>
              <a:rPr lang="en-US" altLang="zh-CN" sz="4400" b="1" dirty="0">
                <a:latin typeface="黑体" panose="02010609060101010101" pitchFamily="49" charset="-122"/>
                <a:ea typeface="黑体" panose="02010609060101010101" pitchFamily="49" charset="-122"/>
              </a:rPr>
              <a:t>XV6</a:t>
            </a:r>
            <a:r>
              <a:rPr lang="zh-CN" altLang="en-US" sz="4400" b="1" dirty="0">
                <a:latin typeface="黑体" panose="02010609060101010101" pitchFamily="49" charset="-122"/>
                <a:ea typeface="黑体" panose="02010609060101010101" pitchFamily="49" charset="-122"/>
              </a:rPr>
              <a:t>实例分析</a:t>
            </a:r>
            <a:br>
              <a:rPr lang="en-US" altLang="zh-CN" sz="4400" b="1" dirty="0">
                <a:latin typeface="黑体" panose="02010609060101010101" pitchFamily="49" charset="-122"/>
                <a:ea typeface="黑体" panose="02010609060101010101" pitchFamily="49" charset="-122"/>
              </a:rPr>
            </a:br>
            <a:r>
              <a:rPr lang="zh-CN" altLang="en-US" sz="4400" b="1" dirty="0">
                <a:latin typeface="黑体" panose="02010609060101010101" pitchFamily="49" charset="-122"/>
                <a:ea typeface="黑体" panose="02010609060101010101" pitchFamily="49" charset="-122"/>
              </a:rPr>
              <a:t>时钟中断与系统调用中的同步</a:t>
            </a:r>
            <a:endParaRPr lang="zh-CN" altLang="en-US" sz="4400" b="1" dirty="0">
              <a:latin typeface="黑体" panose="02010609060101010101" pitchFamily="49" charset="-122"/>
              <a:ea typeface="黑体" panose="02010609060101010101" pitchFamily="49" charset="-122"/>
            </a:endParaRPr>
          </a:p>
        </p:txBody>
      </p:sp>
      <p:sp>
        <p:nvSpPr>
          <p:cNvPr id="3" name="副标题 2"/>
          <p:cNvSpPr>
            <a:spLocks noGrp="1"/>
          </p:cNvSpPr>
          <p:nvPr>
            <p:ph type="subTitle" idx="1"/>
          </p:nvPr>
        </p:nvSpPr>
        <p:spPr>
          <a:xfrm>
            <a:off x="3919239" y="3661970"/>
            <a:ext cx="9144000" cy="1970829"/>
          </a:xfrm>
        </p:spPr>
        <p:txBody>
          <a:bodyPr>
            <a:normAutofit/>
          </a:bodyPr>
          <a:lstStyle/>
          <a:p>
            <a:r>
              <a:rPr lang="en-US" altLang="zh-CN" sz="2800" dirty="0">
                <a:latin typeface="Times New Roman" panose="02020603050405020304" pitchFamily="18" charset="0"/>
                <a:cs typeface="Times New Roman" panose="02020603050405020304" pitchFamily="18" charset="0"/>
              </a:rPr>
              <a:t>——</a:t>
            </a:r>
            <a:r>
              <a:rPr lang="zh-CN" altLang="en-US" sz="2800" dirty="0">
                <a:latin typeface="+mn-ea"/>
              </a:rPr>
              <a:t>第</a:t>
            </a:r>
            <a:r>
              <a:rPr lang="en-US" altLang="zh-CN" sz="2800" dirty="0">
                <a:latin typeface="+mn-ea"/>
              </a:rPr>
              <a:t>16</a:t>
            </a:r>
            <a:r>
              <a:rPr lang="zh-CN" altLang="en-US" sz="2800" dirty="0">
                <a:latin typeface="+mn-ea"/>
              </a:rPr>
              <a:t>组</a:t>
            </a:r>
            <a:endParaRPr lang="en-US" altLang="zh-CN" sz="2800" dirty="0">
              <a:latin typeface="+mn-ea"/>
            </a:endParaRPr>
          </a:p>
          <a:p>
            <a:r>
              <a:rPr lang="zh-CN" altLang="en-US" sz="2800" dirty="0">
                <a:latin typeface="+mn-ea"/>
              </a:rPr>
              <a:t>小组成员：席华森，姚晨珖，魏歆哲，李昊旭</a:t>
            </a:r>
            <a:endParaRPr lang="zh-CN" altLang="en-US" sz="2800" dirty="0">
              <a:latin typeface="+mn-ea"/>
            </a:endParaRPr>
          </a:p>
        </p:txBody>
      </p:sp>
      <p:pic>
        <p:nvPicPr>
          <p:cNvPr id="6" name="图片 5" descr="横版组合——透明.png"/>
          <p:cNvPicPr>
            <a:picLocks noChangeAspect="1"/>
          </p:cNvPicPr>
          <p:nvPr/>
        </p:nvPicPr>
        <p:blipFill>
          <a:blip r:embed="rId2" cstate="screen"/>
          <a:srcRect/>
          <a:stretch>
            <a:fillRect/>
          </a:stretch>
        </p:blipFill>
        <p:spPr bwMode="auto">
          <a:xfrm>
            <a:off x="3523853" y="698565"/>
            <a:ext cx="5144295"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t>xv6</a:t>
            </a:r>
            <a:r>
              <a:rPr lang="zh-CN" altLang="en-US" dirty="0"/>
              <a:t>中</a:t>
            </a:r>
            <a:r>
              <a:rPr lang="en-US" altLang="zh-CN" dirty="0"/>
              <a:t>sleep</a:t>
            </a:r>
            <a:r>
              <a:rPr lang="zh-CN" altLang="en-US" dirty="0"/>
              <a:t>函数的实现：从</a:t>
            </a:r>
            <a:r>
              <a:rPr lang="en-US" altLang="zh-CN" dirty="0" err="1">
                <a:solidFill>
                  <a:srgbClr val="FF0000"/>
                </a:solidFill>
              </a:rPr>
              <a:t>usr</a:t>
            </a:r>
            <a:r>
              <a:rPr lang="zh-CN" altLang="en-US" dirty="0"/>
              <a:t>到</a:t>
            </a:r>
            <a:r>
              <a:rPr lang="en-US" altLang="zh-CN" dirty="0"/>
              <a:t>kernel</a:t>
            </a:r>
            <a:endParaRPr lang="zh-CN" altLang="en-US" dirty="0"/>
          </a:p>
        </p:txBody>
      </p:sp>
      <p:pic>
        <p:nvPicPr>
          <p:cNvPr id="7" name="图片 6"/>
          <p:cNvPicPr>
            <a:picLocks noChangeAspect="1"/>
          </p:cNvPicPr>
          <p:nvPr/>
        </p:nvPicPr>
        <p:blipFill rotWithShape="1">
          <a:blip r:embed="rId1"/>
          <a:srcRect t="1314"/>
          <a:stretch>
            <a:fillRect/>
          </a:stretch>
        </p:blipFill>
        <p:spPr>
          <a:xfrm>
            <a:off x="313598" y="1154804"/>
            <a:ext cx="4377152" cy="3200607"/>
          </a:xfrm>
          <a:prstGeom prst="rect">
            <a:avLst/>
          </a:prstGeom>
        </p:spPr>
      </p:pic>
      <p:pic>
        <p:nvPicPr>
          <p:cNvPr id="9" name="图片 8"/>
          <p:cNvPicPr>
            <a:picLocks noChangeAspect="1"/>
          </p:cNvPicPr>
          <p:nvPr/>
        </p:nvPicPr>
        <p:blipFill>
          <a:blip r:embed="rId2"/>
          <a:stretch>
            <a:fillRect/>
          </a:stretch>
        </p:blipFill>
        <p:spPr>
          <a:xfrm>
            <a:off x="4811754" y="4355411"/>
            <a:ext cx="3173823" cy="2150525"/>
          </a:xfrm>
          <a:prstGeom prst="rect">
            <a:avLst/>
          </a:prstGeom>
        </p:spPr>
      </p:pic>
      <p:pic>
        <p:nvPicPr>
          <p:cNvPr id="11" name="图片 10"/>
          <p:cNvPicPr>
            <a:picLocks noChangeAspect="1"/>
          </p:cNvPicPr>
          <p:nvPr/>
        </p:nvPicPr>
        <p:blipFill>
          <a:blip r:embed="rId3"/>
          <a:stretch>
            <a:fillRect/>
          </a:stretch>
        </p:blipFill>
        <p:spPr>
          <a:xfrm>
            <a:off x="7241340" y="1280126"/>
            <a:ext cx="4471337" cy="2650535"/>
          </a:xfrm>
          <a:prstGeom prst="rect">
            <a:avLst/>
          </a:prstGeom>
        </p:spPr>
      </p:pic>
      <p:sp>
        <p:nvSpPr>
          <p:cNvPr id="12" name="矩形: 圆角 11"/>
          <p:cNvSpPr/>
          <p:nvPr/>
        </p:nvSpPr>
        <p:spPr>
          <a:xfrm>
            <a:off x="1268361" y="3755923"/>
            <a:ext cx="757084" cy="216309"/>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96392" y="4476566"/>
            <a:ext cx="2409039" cy="523220"/>
          </a:xfrm>
          <a:prstGeom prst="rect">
            <a:avLst/>
          </a:prstGeom>
          <a:noFill/>
        </p:spPr>
        <p:txBody>
          <a:bodyPr wrap="square" rtlCol="0">
            <a:spAutoFit/>
          </a:bodyPr>
          <a:lstStyle/>
          <a:p>
            <a:r>
              <a:rPr lang="en-US" altLang="zh-CN" sz="2800" dirty="0">
                <a:latin typeface="Dutch801 Rm BT" panose="02020603060505020304" pitchFamily="18" charset="0"/>
              </a:rPr>
              <a:t>user/</a:t>
            </a:r>
            <a:r>
              <a:rPr lang="en-US" altLang="zh-CN" sz="2800" dirty="0" err="1">
                <a:latin typeface="Dutch801 Rm BT" panose="02020603060505020304" pitchFamily="18" charset="0"/>
              </a:rPr>
              <a:t>zombie.c</a:t>
            </a:r>
            <a:endParaRPr lang="zh-CN" altLang="en-US" sz="2800" dirty="0">
              <a:latin typeface="Dutch801 Rm BT" panose="02020603060505020304" pitchFamily="18" charset="0"/>
            </a:endParaRPr>
          </a:p>
        </p:txBody>
      </p:sp>
      <p:sp>
        <p:nvSpPr>
          <p:cNvPr id="14" name="文本框 13"/>
          <p:cNvSpPr txBox="1"/>
          <p:nvPr/>
        </p:nvSpPr>
        <p:spPr>
          <a:xfrm>
            <a:off x="5073192" y="3832191"/>
            <a:ext cx="2168148" cy="523220"/>
          </a:xfrm>
          <a:prstGeom prst="rect">
            <a:avLst/>
          </a:prstGeom>
          <a:noFill/>
        </p:spPr>
        <p:txBody>
          <a:bodyPr wrap="square" rtlCol="0">
            <a:spAutoFit/>
          </a:bodyPr>
          <a:lstStyle/>
          <a:p>
            <a:r>
              <a:rPr lang="en-US" altLang="zh-CN" sz="2800" dirty="0">
                <a:latin typeface="Dutch801 Rm BT" panose="02020603060505020304" pitchFamily="18" charset="0"/>
              </a:rPr>
              <a:t>user/</a:t>
            </a:r>
            <a:r>
              <a:rPr lang="en-US" altLang="zh-CN" sz="2800" dirty="0" err="1">
                <a:latin typeface="Dutch801 Rm BT" panose="02020603060505020304" pitchFamily="18" charset="0"/>
              </a:rPr>
              <a:t>usys.S</a:t>
            </a:r>
            <a:endParaRPr lang="zh-CN" altLang="en-US" sz="2800" dirty="0">
              <a:latin typeface="Dutch801 Rm BT" panose="02020603060505020304" pitchFamily="18" charset="0"/>
            </a:endParaRPr>
          </a:p>
        </p:txBody>
      </p:sp>
      <p:sp>
        <p:nvSpPr>
          <p:cNvPr id="15" name="文本框 14"/>
          <p:cNvSpPr txBox="1"/>
          <p:nvPr/>
        </p:nvSpPr>
        <p:spPr>
          <a:xfrm>
            <a:off x="9213859" y="3972232"/>
            <a:ext cx="2540605" cy="523220"/>
          </a:xfrm>
          <a:prstGeom prst="rect">
            <a:avLst/>
          </a:prstGeom>
          <a:noFill/>
        </p:spPr>
        <p:txBody>
          <a:bodyPr wrap="square" rtlCol="0">
            <a:spAutoFit/>
          </a:bodyPr>
          <a:lstStyle/>
          <a:p>
            <a:r>
              <a:rPr lang="en-US" altLang="zh-CN" sz="2800" dirty="0">
                <a:latin typeface="Dutch801 Rm BT" panose="02020603060505020304" pitchFamily="18" charset="0"/>
              </a:rPr>
              <a:t>kernel/</a:t>
            </a:r>
            <a:r>
              <a:rPr lang="en-US" altLang="zh-CN" sz="2800" dirty="0" err="1">
                <a:latin typeface="Dutch801 Rm BT" panose="02020603060505020304" pitchFamily="18" charset="0"/>
              </a:rPr>
              <a:t>syscall.c</a:t>
            </a:r>
            <a:endParaRPr lang="zh-CN" altLang="en-US" sz="2800" dirty="0">
              <a:latin typeface="Dutch801 Rm BT" panose="02020603060505020304" pitchFamily="18" charset="0"/>
            </a:endParaRPr>
          </a:p>
        </p:txBody>
      </p:sp>
      <p:sp>
        <p:nvSpPr>
          <p:cNvPr id="16" name="矩形: 圆角 15"/>
          <p:cNvSpPr/>
          <p:nvPr/>
        </p:nvSpPr>
        <p:spPr>
          <a:xfrm>
            <a:off x="4871883" y="4780161"/>
            <a:ext cx="1076633" cy="358795"/>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p:cNvSpPr/>
          <p:nvPr/>
        </p:nvSpPr>
        <p:spPr>
          <a:xfrm rot="16642575">
            <a:off x="6582101" y="3816179"/>
            <a:ext cx="2556267" cy="228962"/>
          </a:xfrm>
          <a:prstGeom prst="rightArrow">
            <a:avLst>
              <a:gd name="adj1" fmla="val 50000"/>
              <a:gd name="adj2" fmla="val 136148"/>
            </a:avLst>
          </a:prstGeom>
          <a:solidFill>
            <a:srgbClr val="FF0000"/>
          </a:solidFill>
          <a:ln>
            <a:solidFill>
              <a:srgbClr val="FF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8" name="箭头: 右 17"/>
          <p:cNvSpPr/>
          <p:nvPr/>
        </p:nvSpPr>
        <p:spPr>
          <a:xfrm rot="917216">
            <a:off x="2085717" y="4259798"/>
            <a:ext cx="2715427" cy="224243"/>
          </a:xfrm>
          <a:prstGeom prst="rightArrow">
            <a:avLst>
              <a:gd name="adj1" fmla="val 50000"/>
              <a:gd name="adj2" fmla="val 136148"/>
            </a:avLst>
          </a:prstGeom>
          <a:solidFill>
            <a:srgbClr val="FF0000"/>
          </a:solidFill>
          <a:ln>
            <a:solidFill>
              <a:srgbClr val="FF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 name="矩形: 圆角 2"/>
          <p:cNvSpPr/>
          <p:nvPr/>
        </p:nvSpPr>
        <p:spPr>
          <a:xfrm>
            <a:off x="6227246" y="5212914"/>
            <a:ext cx="1714678" cy="358795"/>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7520903" y="2329681"/>
            <a:ext cx="1468985" cy="358795"/>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985577" y="4980216"/>
            <a:ext cx="2249429" cy="954107"/>
          </a:xfrm>
          <a:prstGeom prst="rect">
            <a:avLst/>
          </a:prstGeom>
          <a:noFill/>
        </p:spPr>
        <p:txBody>
          <a:bodyPr wrap="square" rtlCol="0">
            <a:spAutoFit/>
          </a:bodyPr>
          <a:lstStyle/>
          <a:p>
            <a:r>
              <a:rPr lang="zh-CN" altLang="en-US" sz="2800" dirty="0">
                <a:solidFill>
                  <a:srgbClr val="FF0000"/>
                </a:solidFill>
                <a:latin typeface="+mj-lt"/>
                <a:ea typeface="+mj-ea"/>
                <a:cs typeface="+mj-cs"/>
              </a:rPr>
              <a:t>系统调用号</a:t>
            </a:r>
            <a:r>
              <a:rPr lang="en-US" altLang="zh-CN" sz="2800" dirty="0">
                <a:solidFill>
                  <a:srgbClr val="FF0000"/>
                </a:solidFill>
                <a:latin typeface="+mj-lt"/>
                <a:ea typeface="+mj-ea"/>
                <a:cs typeface="+mj-cs"/>
              </a:rPr>
              <a:t>Value:</a:t>
            </a:r>
            <a:r>
              <a:rPr lang="zh-CN" altLang="en-US" sz="2800" dirty="0">
                <a:solidFill>
                  <a:srgbClr val="FF0000"/>
                </a:solidFill>
                <a:latin typeface="+mj-lt"/>
                <a:ea typeface="+mj-ea"/>
                <a:cs typeface="+mj-cs"/>
              </a:rPr>
              <a:t> </a:t>
            </a:r>
            <a:r>
              <a:rPr lang="en-US" altLang="zh-CN" sz="2800" dirty="0">
                <a:solidFill>
                  <a:srgbClr val="FF0000"/>
                </a:solidFill>
                <a:latin typeface="+mj-lt"/>
                <a:ea typeface="+mj-ea"/>
                <a:cs typeface="+mj-cs"/>
              </a:rPr>
              <a:t>13</a:t>
            </a:r>
            <a:endParaRPr lang="zh-CN" altLang="en-US" sz="2800" dirty="0">
              <a:solidFill>
                <a:srgbClr val="FF0000"/>
              </a:solidFill>
              <a:latin typeface="+mj-lt"/>
              <a:ea typeface="+mj-ea"/>
              <a:cs typeface="+mj-cs"/>
            </a:endParaRPr>
          </a:p>
        </p:txBody>
      </p:sp>
      <p:sp>
        <p:nvSpPr>
          <p:cNvPr id="6" name="灯片编号占位符 5"/>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75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heel(1)">
                                      <p:cBhvr>
                                        <p:cTn id="12" dur="75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heel(1)">
                                      <p:cBhvr>
                                        <p:cTn id="17" dur="75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heel(1)">
                                      <p:cBhvr>
                                        <p:cTn id="22"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3"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t>xv6</a:t>
            </a:r>
            <a:r>
              <a:rPr lang="zh-CN" altLang="en-US" dirty="0"/>
              <a:t>中</a:t>
            </a:r>
            <a:r>
              <a:rPr lang="en-US" altLang="zh-CN" dirty="0"/>
              <a:t>sleep</a:t>
            </a:r>
            <a:r>
              <a:rPr lang="zh-CN" altLang="en-US" dirty="0"/>
              <a:t>函数的实现：从</a:t>
            </a:r>
            <a:r>
              <a:rPr lang="en-US" altLang="zh-CN" dirty="0" err="1"/>
              <a:t>usr</a:t>
            </a:r>
            <a:r>
              <a:rPr lang="zh-CN" altLang="en-US" dirty="0"/>
              <a:t>到</a:t>
            </a:r>
            <a:r>
              <a:rPr lang="en-US" altLang="zh-CN" dirty="0">
                <a:solidFill>
                  <a:srgbClr val="FF0000"/>
                </a:solidFill>
              </a:rPr>
              <a:t>kernel</a:t>
            </a:r>
            <a:endParaRPr lang="zh-CN" altLang="en-US" dirty="0">
              <a:solidFill>
                <a:srgbClr val="FF0000"/>
              </a:solidFill>
            </a:endParaRPr>
          </a:p>
        </p:txBody>
      </p:sp>
      <p:pic>
        <p:nvPicPr>
          <p:cNvPr id="4" name="图片 3"/>
          <p:cNvPicPr>
            <a:picLocks noChangeAspect="1"/>
          </p:cNvPicPr>
          <p:nvPr/>
        </p:nvPicPr>
        <p:blipFill rotWithShape="1">
          <a:blip r:embed="rId1"/>
          <a:srcRect t="1792"/>
          <a:stretch>
            <a:fillRect/>
          </a:stretch>
        </p:blipFill>
        <p:spPr>
          <a:xfrm>
            <a:off x="493160" y="1214391"/>
            <a:ext cx="3391947" cy="4036035"/>
          </a:xfrm>
          <a:prstGeom prst="rect">
            <a:avLst/>
          </a:prstGeom>
        </p:spPr>
      </p:pic>
      <p:pic>
        <p:nvPicPr>
          <p:cNvPr id="6" name="图片 5"/>
          <p:cNvPicPr>
            <a:picLocks noChangeAspect="1"/>
          </p:cNvPicPr>
          <p:nvPr/>
        </p:nvPicPr>
        <p:blipFill>
          <a:blip r:embed="rId2"/>
          <a:stretch>
            <a:fillRect/>
          </a:stretch>
        </p:blipFill>
        <p:spPr>
          <a:xfrm>
            <a:off x="4350773" y="1040154"/>
            <a:ext cx="4876801" cy="5817846"/>
          </a:xfrm>
          <a:prstGeom prst="rect">
            <a:avLst/>
          </a:prstGeom>
        </p:spPr>
      </p:pic>
      <p:sp>
        <p:nvSpPr>
          <p:cNvPr id="8" name="文本框 7"/>
          <p:cNvSpPr txBox="1"/>
          <p:nvPr/>
        </p:nvSpPr>
        <p:spPr>
          <a:xfrm>
            <a:off x="918830" y="5284839"/>
            <a:ext cx="2540605" cy="523220"/>
          </a:xfrm>
          <a:prstGeom prst="rect">
            <a:avLst/>
          </a:prstGeom>
          <a:noFill/>
        </p:spPr>
        <p:txBody>
          <a:bodyPr wrap="square" rtlCol="0">
            <a:spAutoFit/>
          </a:bodyPr>
          <a:lstStyle/>
          <a:p>
            <a:r>
              <a:rPr lang="en-US" altLang="zh-CN" sz="2800" dirty="0">
                <a:latin typeface="Dutch801 Rm BT" panose="02020603060505020304" pitchFamily="18" charset="0"/>
              </a:rPr>
              <a:t>kernel/</a:t>
            </a:r>
            <a:r>
              <a:rPr lang="en-US" altLang="zh-CN" sz="2800" dirty="0" err="1">
                <a:latin typeface="Dutch801 Rm BT" panose="02020603060505020304" pitchFamily="18" charset="0"/>
              </a:rPr>
              <a:t>syscall.c</a:t>
            </a:r>
            <a:endParaRPr lang="zh-CN" altLang="en-US" sz="2800" dirty="0">
              <a:latin typeface="Dutch801 Rm BT" panose="02020603060505020304" pitchFamily="18" charset="0"/>
            </a:endParaRPr>
          </a:p>
        </p:txBody>
      </p:sp>
      <p:sp>
        <p:nvSpPr>
          <p:cNvPr id="10" name="文本框 9"/>
          <p:cNvSpPr txBox="1"/>
          <p:nvPr/>
        </p:nvSpPr>
        <p:spPr>
          <a:xfrm>
            <a:off x="9227574" y="1040154"/>
            <a:ext cx="2650280" cy="523220"/>
          </a:xfrm>
          <a:prstGeom prst="rect">
            <a:avLst/>
          </a:prstGeom>
          <a:noFill/>
        </p:spPr>
        <p:txBody>
          <a:bodyPr wrap="square" rtlCol="0">
            <a:spAutoFit/>
          </a:bodyPr>
          <a:lstStyle/>
          <a:p>
            <a:r>
              <a:rPr lang="en-US" altLang="zh-CN" sz="2800" dirty="0">
                <a:latin typeface="Dutch801 Rm BT" panose="02020603060505020304" pitchFamily="18" charset="0"/>
              </a:rPr>
              <a:t>kernel/</a:t>
            </a:r>
            <a:r>
              <a:rPr lang="en-US" altLang="zh-CN" sz="2800" dirty="0" err="1">
                <a:latin typeface="Dutch801 Rm BT" panose="02020603060505020304" pitchFamily="18" charset="0"/>
              </a:rPr>
              <a:t>sysproc.c</a:t>
            </a:r>
            <a:endParaRPr lang="zh-CN" altLang="en-US" sz="2800" dirty="0">
              <a:latin typeface="Dutch801 Rm BT" panose="02020603060505020304" pitchFamily="18" charset="0"/>
            </a:endParaRPr>
          </a:p>
        </p:txBody>
      </p:sp>
      <p:sp>
        <p:nvSpPr>
          <p:cNvPr id="18" name="矩形: 圆角 17"/>
          <p:cNvSpPr/>
          <p:nvPr/>
        </p:nvSpPr>
        <p:spPr>
          <a:xfrm>
            <a:off x="1759973" y="1214391"/>
            <a:ext cx="796413" cy="23591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p:cNvSpPr/>
          <p:nvPr/>
        </p:nvSpPr>
        <p:spPr>
          <a:xfrm>
            <a:off x="4429431" y="1352012"/>
            <a:ext cx="1155292" cy="358795"/>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p:cNvSpPr/>
          <p:nvPr/>
        </p:nvSpPr>
        <p:spPr>
          <a:xfrm rot="273587">
            <a:off x="2641758" y="1316721"/>
            <a:ext cx="1702302" cy="236663"/>
          </a:xfrm>
          <a:prstGeom prst="rightArrow">
            <a:avLst>
              <a:gd name="adj1" fmla="val 50000"/>
              <a:gd name="adj2" fmla="val 115606"/>
            </a:avLst>
          </a:prstGeom>
          <a:solidFill>
            <a:srgbClr val="FF0000"/>
          </a:solidFill>
          <a:ln>
            <a:solidFill>
              <a:srgbClr val="FF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3"/>
          <a:stretch>
            <a:fillRect/>
          </a:stretch>
        </p:blipFill>
        <p:spPr>
          <a:xfrm>
            <a:off x="6331985" y="928840"/>
            <a:ext cx="2952712" cy="1809903"/>
          </a:xfrm>
          <a:prstGeom prst="rect">
            <a:avLst/>
          </a:prstGeom>
        </p:spPr>
      </p:pic>
      <p:sp>
        <p:nvSpPr>
          <p:cNvPr id="23" name="文本框 22"/>
          <p:cNvSpPr txBox="1"/>
          <p:nvPr/>
        </p:nvSpPr>
        <p:spPr>
          <a:xfrm>
            <a:off x="7384026" y="2726262"/>
            <a:ext cx="2650280" cy="400110"/>
          </a:xfrm>
          <a:prstGeom prst="rect">
            <a:avLst/>
          </a:prstGeom>
          <a:noFill/>
        </p:spPr>
        <p:txBody>
          <a:bodyPr wrap="square" rtlCol="0">
            <a:spAutoFit/>
          </a:bodyPr>
          <a:lstStyle/>
          <a:p>
            <a:r>
              <a:rPr lang="en-US" altLang="zh-CN" sz="2000" dirty="0">
                <a:solidFill>
                  <a:schemeClr val="bg1"/>
                </a:solidFill>
                <a:latin typeface="Dutch801 Rm BT" panose="02020603060505020304" pitchFamily="18" charset="0"/>
              </a:rPr>
              <a:t>kernel/</a:t>
            </a:r>
            <a:r>
              <a:rPr lang="en-US" altLang="zh-CN" sz="2000" dirty="0" err="1">
                <a:solidFill>
                  <a:schemeClr val="bg1"/>
                </a:solidFill>
                <a:latin typeface="Dutch801 Rm BT" panose="02020603060505020304" pitchFamily="18" charset="0"/>
              </a:rPr>
              <a:t>syscall.c</a:t>
            </a:r>
            <a:endParaRPr lang="zh-CN" altLang="en-US" sz="2000" dirty="0">
              <a:solidFill>
                <a:schemeClr val="bg1"/>
              </a:solidFill>
              <a:latin typeface="Dutch801 Rm BT" panose="02020603060505020304" pitchFamily="18" charset="0"/>
            </a:endParaRPr>
          </a:p>
        </p:txBody>
      </p:sp>
      <p:sp>
        <p:nvSpPr>
          <p:cNvPr id="24" name="矩形: 圆角 23"/>
          <p:cNvSpPr/>
          <p:nvPr/>
        </p:nvSpPr>
        <p:spPr>
          <a:xfrm>
            <a:off x="6184490" y="2757354"/>
            <a:ext cx="329381" cy="400109"/>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右 24"/>
          <p:cNvSpPr/>
          <p:nvPr/>
        </p:nvSpPr>
        <p:spPr>
          <a:xfrm rot="20589662">
            <a:off x="6633659" y="2677112"/>
            <a:ext cx="716540" cy="248435"/>
          </a:xfrm>
          <a:prstGeom prst="rightArrow">
            <a:avLst>
              <a:gd name="adj1" fmla="val 50000"/>
              <a:gd name="adj2" fmla="val 115606"/>
            </a:avLst>
          </a:prstGeom>
          <a:solidFill>
            <a:srgbClr val="FF0000"/>
          </a:solidFill>
          <a:ln>
            <a:solidFill>
              <a:srgbClr val="FF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8" name="文本框 27"/>
          <p:cNvSpPr txBox="1"/>
          <p:nvPr/>
        </p:nvSpPr>
        <p:spPr>
          <a:xfrm>
            <a:off x="9227574" y="1702605"/>
            <a:ext cx="2964426" cy="4108817"/>
          </a:xfrm>
          <a:prstGeom prst="rect">
            <a:avLst/>
          </a:prstGeom>
          <a:noFill/>
        </p:spPr>
        <p:txBody>
          <a:bodyPr wrap="square">
            <a:spAutoFit/>
          </a:bodyPr>
          <a:lstStyle/>
          <a:p>
            <a:pPr marL="285750" indent="-285750">
              <a:spcBef>
                <a:spcPts val="1800"/>
              </a:spcBef>
              <a:buFont typeface="Arial" panose="020B0604020202020204" pitchFamily="34" charset="0"/>
              <a:buChar char="•"/>
            </a:pPr>
            <a:r>
              <a:rPr lang="zh-CN" altLang="en-US" b="1" dirty="0"/>
              <a:t>获得睡眠时长参数</a:t>
            </a:r>
            <a:r>
              <a:rPr lang="en-US" altLang="zh-CN" b="1" dirty="0"/>
              <a:t>n</a:t>
            </a:r>
            <a:r>
              <a:rPr lang="zh-CN" altLang="en-US" b="1" dirty="0"/>
              <a:t>（以时钟中断位单位）</a:t>
            </a:r>
            <a:endParaRPr lang="en-US" altLang="zh-CN" b="1" dirty="0"/>
          </a:p>
          <a:p>
            <a:pPr marL="285750" indent="-285750">
              <a:spcBef>
                <a:spcPts val="1800"/>
              </a:spcBef>
              <a:buFont typeface="Arial" panose="020B0604020202020204" pitchFamily="34" charset="0"/>
              <a:buChar char="•"/>
            </a:pPr>
            <a:endParaRPr lang="en-US" altLang="zh-CN" b="1" dirty="0"/>
          </a:p>
          <a:p>
            <a:pPr marL="285750" indent="-285750">
              <a:spcBef>
                <a:spcPts val="1800"/>
              </a:spcBef>
              <a:buFont typeface="Arial" panose="020B0604020202020204" pitchFamily="34" charset="0"/>
              <a:buChar char="•"/>
            </a:pPr>
            <a:r>
              <a:rPr lang="zh-CN" altLang="en-US" b="1" dirty="0"/>
              <a:t>获取</a:t>
            </a:r>
            <a:r>
              <a:rPr lang="en-US" altLang="zh-CN" b="1" dirty="0" err="1"/>
              <a:t>tickslock</a:t>
            </a:r>
            <a:r>
              <a:rPr lang="zh-CN" altLang="en-US" b="1" dirty="0"/>
              <a:t>锁</a:t>
            </a:r>
            <a:endParaRPr lang="en-US" altLang="zh-CN" b="1" dirty="0"/>
          </a:p>
          <a:p>
            <a:pPr marL="285750" indent="-285750">
              <a:spcBef>
                <a:spcPts val="1800"/>
              </a:spcBef>
              <a:buFont typeface="Arial" panose="020B0604020202020204" pitchFamily="34" charset="0"/>
              <a:buChar char="•"/>
            </a:pPr>
            <a:endParaRPr lang="en-US" altLang="zh-CN" b="1" dirty="0"/>
          </a:p>
          <a:p>
            <a:pPr marL="285750" indent="-285750">
              <a:buFont typeface="Arial" panose="020B0604020202020204" pitchFamily="34" charset="0"/>
              <a:buChar char="•"/>
            </a:pPr>
            <a:r>
              <a:rPr lang="zh-CN" altLang="en-US" b="1" dirty="0"/>
              <a:t>循环，当没有到睡眠时长，就继续调用一次睡眠函数（这里还判断若进程被</a:t>
            </a:r>
            <a:r>
              <a:rPr lang="en-US" altLang="zh-CN" b="1" dirty="0"/>
              <a:t>kill</a:t>
            </a:r>
            <a:r>
              <a:rPr lang="zh-CN" altLang="en-US" b="1" dirty="0"/>
              <a:t>则直接退出）</a:t>
            </a:r>
            <a:endParaRPr lang="en-US" altLang="zh-CN" b="1" dirty="0"/>
          </a:p>
          <a:p>
            <a:endParaRPr lang="en-US" altLang="zh-CN" dirty="0"/>
          </a:p>
          <a:p>
            <a:endParaRPr lang="en-US" altLang="zh-CN" dirty="0"/>
          </a:p>
          <a:p>
            <a:pPr marL="285750" indent="-285750">
              <a:buFont typeface="Arial" panose="020B0604020202020204" pitchFamily="34" charset="0"/>
              <a:buChar char="•"/>
            </a:pPr>
            <a:r>
              <a:rPr lang="zh-CN" altLang="en-US" b="1" dirty="0"/>
              <a:t>循环结束后释放掉锁</a:t>
            </a:r>
            <a:endParaRPr lang="en-US" altLang="zh-CN" b="1" dirty="0"/>
          </a:p>
        </p:txBody>
      </p:sp>
      <p:sp>
        <p:nvSpPr>
          <p:cNvPr id="3" name="矩形: 圆角 2"/>
          <p:cNvSpPr/>
          <p:nvPr/>
        </p:nvSpPr>
        <p:spPr>
          <a:xfrm>
            <a:off x="7427944" y="2419407"/>
            <a:ext cx="1798248" cy="306856"/>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75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heel(1)">
                                      <p:cBhvr>
                                        <p:cTn id="12" dur="75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heel(1)">
                                      <p:cBhvr>
                                        <p:cTn id="17" dur="75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500" fill="hold"/>
                                        <p:tgtEl>
                                          <p:spTgt spid="22"/>
                                        </p:tgtEl>
                                        <p:attrNameLst>
                                          <p:attrName>ppt_x</p:attrName>
                                        </p:attrNameLst>
                                      </p:cBhvr>
                                      <p:tavLst>
                                        <p:tav tm="0">
                                          <p:val>
                                            <p:strVal val="#ppt_x"/>
                                          </p:val>
                                        </p:tav>
                                        <p:tav tm="100000">
                                          <p:val>
                                            <p:strVal val="#ppt_x"/>
                                          </p:val>
                                        </p:tav>
                                      </p:tavLst>
                                    </p:anim>
                                    <p:anim calcmode="lin" valueType="num">
                                      <p:cBhvr additive="base">
                                        <p:cTn id="23" dur="500" fill="hold"/>
                                        <p:tgtEl>
                                          <p:spTgt spid="22"/>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fill="hold"/>
                                        <p:tgtEl>
                                          <p:spTgt spid="25"/>
                                        </p:tgtEl>
                                        <p:attrNameLst>
                                          <p:attrName>ppt_x</p:attrName>
                                        </p:attrNameLst>
                                      </p:cBhvr>
                                      <p:tavLst>
                                        <p:tav tm="0">
                                          <p:val>
                                            <p:strVal val="#ppt_x"/>
                                          </p:val>
                                        </p:tav>
                                        <p:tav tm="100000">
                                          <p:val>
                                            <p:strVal val="#ppt_x"/>
                                          </p:val>
                                        </p:tav>
                                      </p:tavLst>
                                    </p:anim>
                                    <p:anim calcmode="lin" valueType="num">
                                      <p:cBhvr additive="base">
                                        <p:cTn id="27" dur="500" fill="hold"/>
                                        <p:tgtEl>
                                          <p:spTgt spid="25"/>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fill="hold"/>
                                        <p:tgtEl>
                                          <p:spTgt spid="23"/>
                                        </p:tgtEl>
                                        <p:attrNameLst>
                                          <p:attrName>ppt_x</p:attrName>
                                        </p:attrNameLst>
                                      </p:cBhvr>
                                      <p:tavLst>
                                        <p:tav tm="0">
                                          <p:val>
                                            <p:strVal val="#ppt_x"/>
                                          </p:val>
                                        </p:tav>
                                        <p:tav tm="100000">
                                          <p:val>
                                            <p:strVal val="#ppt_x"/>
                                          </p:val>
                                        </p:tav>
                                      </p:tavLst>
                                    </p:anim>
                                    <p:anim calcmode="lin" valueType="num">
                                      <p:cBhvr additive="base">
                                        <p:cTn id="3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heel(1)">
                                      <p:cBhvr>
                                        <p:cTn id="36"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p:bldP spid="24" grpId="0" animBg="1"/>
      <p:bldP spid="25"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t>xv6</a:t>
            </a:r>
            <a:r>
              <a:rPr lang="zh-CN" altLang="en-US" dirty="0"/>
              <a:t>中</a:t>
            </a:r>
            <a:r>
              <a:rPr lang="en-US" altLang="zh-CN" dirty="0"/>
              <a:t>sleep</a:t>
            </a:r>
            <a:r>
              <a:rPr lang="zh-CN" altLang="en-US" dirty="0"/>
              <a:t>函数的实现：从</a:t>
            </a:r>
            <a:r>
              <a:rPr lang="en-US" altLang="zh-CN" dirty="0" err="1"/>
              <a:t>usr</a:t>
            </a:r>
            <a:r>
              <a:rPr lang="zh-CN" altLang="en-US" dirty="0"/>
              <a:t>到</a:t>
            </a:r>
            <a:r>
              <a:rPr lang="en-US" altLang="zh-CN" dirty="0">
                <a:solidFill>
                  <a:srgbClr val="FF0000"/>
                </a:solidFill>
              </a:rPr>
              <a:t>kernel</a:t>
            </a:r>
            <a:endParaRPr lang="zh-CN" altLang="en-US" dirty="0">
              <a:solidFill>
                <a:srgbClr val="FF0000"/>
              </a:solidFill>
            </a:endParaRPr>
          </a:p>
        </p:txBody>
      </p:sp>
      <p:pic>
        <p:nvPicPr>
          <p:cNvPr id="6" name="图片 5"/>
          <p:cNvPicPr>
            <a:picLocks noChangeAspect="1"/>
          </p:cNvPicPr>
          <p:nvPr/>
        </p:nvPicPr>
        <p:blipFill>
          <a:blip r:embed="rId1"/>
          <a:stretch>
            <a:fillRect/>
          </a:stretch>
        </p:blipFill>
        <p:spPr>
          <a:xfrm>
            <a:off x="0" y="1091380"/>
            <a:ext cx="2917625" cy="3480620"/>
          </a:xfrm>
          <a:prstGeom prst="rect">
            <a:avLst/>
          </a:prstGeom>
        </p:spPr>
      </p:pic>
      <p:pic>
        <p:nvPicPr>
          <p:cNvPr id="5" name="图片 4"/>
          <p:cNvPicPr>
            <a:picLocks noChangeAspect="1"/>
          </p:cNvPicPr>
          <p:nvPr/>
        </p:nvPicPr>
        <p:blipFill>
          <a:blip r:embed="rId2"/>
          <a:stretch>
            <a:fillRect/>
          </a:stretch>
        </p:blipFill>
        <p:spPr>
          <a:xfrm>
            <a:off x="2737058" y="1032443"/>
            <a:ext cx="4335396" cy="5825557"/>
          </a:xfrm>
          <a:prstGeom prst="rect">
            <a:avLst/>
          </a:prstGeom>
        </p:spPr>
      </p:pic>
      <p:sp>
        <p:nvSpPr>
          <p:cNvPr id="7" name="文本框 6"/>
          <p:cNvSpPr txBox="1"/>
          <p:nvPr/>
        </p:nvSpPr>
        <p:spPr>
          <a:xfrm>
            <a:off x="133672" y="4572000"/>
            <a:ext cx="2650280" cy="523220"/>
          </a:xfrm>
          <a:prstGeom prst="rect">
            <a:avLst/>
          </a:prstGeom>
          <a:noFill/>
        </p:spPr>
        <p:txBody>
          <a:bodyPr wrap="square" rtlCol="0">
            <a:spAutoFit/>
          </a:bodyPr>
          <a:lstStyle/>
          <a:p>
            <a:r>
              <a:rPr lang="en-US" altLang="zh-CN" sz="2800" dirty="0">
                <a:latin typeface="Dutch801 Rm BT" panose="02020603060505020304" pitchFamily="18" charset="0"/>
              </a:rPr>
              <a:t>kernel/</a:t>
            </a:r>
            <a:r>
              <a:rPr lang="en-US" altLang="zh-CN" sz="2800" dirty="0" err="1">
                <a:latin typeface="Dutch801 Rm BT" panose="02020603060505020304" pitchFamily="18" charset="0"/>
              </a:rPr>
              <a:t>sysproc.c</a:t>
            </a:r>
            <a:endParaRPr lang="zh-CN" altLang="en-US" sz="2800" dirty="0">
              <a:latin typeface="Dutch801 Rm BT" panose="02020603060505020304" pitchFamily="18" charset="0"/>
            </a:endParaRPr>
          </a:p>
        </p:txBody>
      </p:sp>
      <p:sp>
        <p:nvSpPr>
          <p:cNvPr id="8" name="矩形: 圆角 7"/>
          <p:cNvSpPr/>
          <p:nvPr/>
        </p:nvSpPr>
        <p:spPr>
          <a:xfrm>
            <a:off x="2783952" y="1617407"/>
            <a:ext cx="3026913" cy="21144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072455" y="1156915"/>
            <a:ext cx="5065468" cy="4708981"/>
          </a:xfrm>
          <a:prstGeom prst="rect">
            <a:avLst/>
          </a:prstGeom>
          <a:noFill/>
        </p:spPr>
        <p:txBody>
          <a:bodyPr wrap="square">
            <a:spAutoFit/>
          </a:bodyPr>
          <a:lstStyle/>
          <a:p>
            <a:pPr marL="285750" indent="-285750">
              <a:spcBef>
                <a:spcPts val="1800"/>
              </a:spcBef>
              <a:buFont typeface="Arial" panose="020B0604020202020204" pitchFamily="34" charset="0"/>
              <a:buChar char="•"/>
            </a:pPr>
            <a:r>
              <a:rPr lang="zh-CN" altLang="en-US" b="1" dirty="0"/>
              <a:t>获得当前进程的</a:t>
            </a:r>
            <a:r>
              <a:rPr lang="en-US" altLang="zh-CN" b="1" dirty="0"/>
              <a:t>proc</a:t>
            </a:r>
            <a:r>
              <a:rPr lang="zh-CN" altLang="en-US" b="1" dirty="0"/>
              <a:t>结构体</a:t>
            </a:r>
            <a:endParaRPr lang="en-US" altLang="zh-CN" b="1" dirty="0"/>
          </a:p>
          <a:p>
            <a:pPr marL="285750" indent="-285750">
              <a:spcBef>
                <a:spcPts val="1800"/>
              </a:spcBef>
              <a:buFont typeface="Arial" panose="020B0604020202020204" pitchFamily="34" charset="0"/>
              <a:buChar char="•"/>
            </a:pPr>
            <a:r>
              <a:rPr lang="zh-CN" altLang="en-US" b="1" dirty="0"/>
              <a:t>获取</a:t>
            </a:r>
            <a:r>
              <a:rPr lang="en-US" altLang="zh-CN" b="1" dirty="0"/>
              <a:t>p-&gt;lock</a:t>
            </a:r>
            <a:r>
              <a:rPr lang="zh-CN" altLang="en-US" b="1" dirty="0"/>
              <a:t>，并释放掉</a:t>
            </a:r>
            <a:r>
              <a:rPr lang="en-US" altLang="zh-CN" b="1" dirty="0" err="1"/>
              <a:t>tickslock</a:t>
            </a:r>
            <a:r>
              <a:rPr lang="en-US" altLang="zh-CN" b="1" dirty="0"/>
              <a:t> </a:t>
            </a:r>
            <a:r>
              <a:rPr lang="zh-CN" altLang="en-US" b="1" dirty="0"/>
              <a:t>。这里获取</a:t>
            </a:r>
            <a:r>
              <a:rPr lang="en-US" altLang="zh-CN" b="1" dirty="0"/>
              <a:t>p-&gt;lock</a:t>
            </a:r>
            <a:r>
              <a:rPr lang="zh-CN" altLang="en-US" b="1" dirty="0"/>
              <a:t>首先是为了能够改变</a:t>
            </a:r>
            <a:r>
              <a:rPr lang="en-US" altLang="zh-CN" b="1" dirty="0"/>
              <a:t>p-&gt;state</a:t>
            </a:r>
            <a:r>
              <a:rPr lang="zh-CN" altLang="en-US" b="1" dirty="0"/>
              <a:t>，且调用</a:t>
            </a:r>
            <a:r>
              <a:rPr lang="en-US" altLang="zh-CN" b="1" dirty="0"/>
              <a:t>sched</a:t>
            </a:r>
            <a:r>
              <a:rPr lang="zh-CN" altLang="en-US" b="1" dirty="0"/>
              <a:t>函数，其次是能保证不会错失掉任何</a:t>
            </a:r>
            <a:r>
              <a:rPr lang="en-US" altLang="zh-CN" b="1" dirty="0"/>
              <a:t>wakeup</a:t>
            </a:r>
            <a:r>
              <a:rPr lang="zh-CN" altLang="en-US" b="1" dirty="0"/>
              <a:t>操作</a:t>
            </a:r>
            <a:r>
              <a:rPr lang="en-US" altLang="zh-CN" b="1" dirty="0"/>
              <a:t>(</a:t>
            </a:r>
            <a:r>
              <a:rPr lang="zh-CN" altLang="en-US" b="1" dirty="0"/>
              <a:t>具体会在下一页详细阐述</a:t>
            </a:r>
            <a:r>
              <a:rPr lang="en-US" altLang="zh-CN" b="1" dirty="0"/>
              <a:t>)</a:t>
            </a:r>
            <a:r>
              <a:rPr lang="zh-CN" altLang="en-US" b="1" dirty="0"/>
              <a:t>。</a:t>
            </a:r>
            <a:endParaRPr lang="en-US" altLang="zh-CN" b="1" dirty="0"/>
          </a:p>
          <a:p>
            <a:pPr>
              <a:spcBef>
                <a:spcPts val="1800"/>
              </a:spcBef>
            </a:pPr>
            <a:endParaRPr lang="en-US" altLang="zh-CN" b="1" dirty="0"/>
          </a:p>
          <a:p>
            <a:pPr marL="285750" indent="-285750">
              <a:buFont typeface="Arial" panose="020B0604020202020204" pitchFamily="34" charset="0"/>
              <a:buChar char="•"/>
            </a:pPr>
            <a:r>
              <a:rPr lang="zh-CN" altLang="en-US" b="1" dirty="0"/>
              <a:t>然后将</a:t>
            </a:r>
            <a:r>
              <a:rPr lang="en-US" altLang="zh-CN" b="1" dirty="0"/>
              <a:t>p</a:t>
            </a:r>
            <a:r>
              <a:rPr lang="zh-CN" altLang="en-US" b="1" dirty="0"/>
              <a:t>的</a:t>
            </a:r>
            <a:r>
              <a:rPr lang="en-US" altLang="zh-CN" b="1" dirty="0" err="1"/>
              <a:t>chan</a:t>
            </a:r>
            <a:r>
              <a:rPr lang="zh-CN" altLang="en-US" b="1" dirty="0"/>
              <a:t>设为</a:t>
            </a:r>
            <a:r>
              <a:rPr lang="en-US" altLang="zh-CN" b="1" dirty="0" err="1"/>
              <a:t>chan</a:t>
            </a:r>
            <a:r>
              <a:rPr lang="zh-CN" altLang="en-US" b="1" dirty="0"/>
              <a:t>（</a:t>
            </a:r>
            <a:r>
              <a:rPr lang="en-US" altLang="zh-CN" b="1" dirty="0"/>
              <a:t>ticks</a:t>
            </a:r>
            <a:r>
              <a:rPr lang="zh-CN" altLang="en-US" b="1" dirty="0"/>
              <a:t>），待</a:t>
            </a:r>
            <a:r>
              <a:rPr lang="en-US" altLang="zh-CN" b="1" dirty="0"/>
              <a:t>wakeup</a:t>
            </a:r>
            <a:r>
              <a:rPr lang="zh-CN" altLang="en-US" b="1" dirty="0"/>
              <a:t>唤醒时用到。将</a:t>
            </a:r>
            <a:r>
              <a:rPr lang="en-US" altLang="zh-CN" b="1" dirty="0"/>
              <a:t>state</a:t>
            </a:r>
            <a:r>
              <a:rPr lang="zh-CN" altLang="en-US" b="1" dirty="0"/>
              <a:t>设为</a:t>
            </a:r>
            <a:r>
              <a:rPr lang="en-US" altLang="zh-CN" b="1" dirty="0"/>
              <a:t>SLEEPING</a:t>
            </a:r>
            <a:r>
              <a:rPr lang="zh-CN" altLang="en-US" b="1" dirty="0"/>
              <a:t>。</a:t>
            </a:r>
            <a:endParaRPr lang="en-US" altLang="zh-CN" b="1"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b="1" dirty="0"/>
              <a:t>进行调度，本进程释放掉资源，切换到其他进程。</a:t>
            </a:r>
            <a:endParaRPr lang="en-US" altLang="zh-CN" b="1" dirty="0"/>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zh-CN" altLang="en-US" b="1" dirty="0"/>
              <a:t>将</a:t>
            </a:r>
            <a:r>
              <a:rPr lang="en-US" altLang="zh-CN" b="1" dirty="0" err="1"/>
              <a:t>chan</a:t>
            </a:r>
            <a:r>
              <a:rPr lang="zh-CN" altLang="en-US" b="1" dirty="0"/>
              <a:t>清空，意为不再与特定资源关联。</a:t>
            </a:r>
            <a:endParaRPr lang="en-US" altLang="zh-CN" b="1" dirty="0"/>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zh-CN" altLang="en-US" b="1" dirty="0"/>
              <a:t>释放掉</a:t>
            </a:r>
            <a:r>
              <a:rPr lang="en-US" altLang="zh-CN" b="1" dirty="0"/>
              <a:t>p-&gt;lock</a:t>
            </a:r>
            <a:r>
              <a:rPr lang="zh-CN" altLang="en-US" b="1" dirty="0"/>
              <a:t>，换回</a:t>
            </a:r>
            <a:r>
              <a:rPr lang="en-US" altLang="zh-CN" b="1" dirty="0" err="1"/>
              <a:t>tickslock</a:t>
            </a:r>
            <a:r>
              <a:rPr lang="zh-CN" altLang="en-US" b="1" dirty="0"/>
              <a:t>锁。</a:t>
            </a:r>
            <a:endParaRPr lang="en-US" altLang="zh-CN" b="1" dirty="0"/>
          </a:p>
        </p:txBody>
      </p:sp>
      <p:sp>
        <p:nvSpPr>
          <p:cNvPr id="10" name="文本框 9"/>
          <p:cNvSpPr txBox="1"/>
          <p:nvPr/>
        </p:nvSpPr>
        <p:spPr>
          <a:xfrm>
            <a:off x="4651595" y="5264036"/>
            <a:ext cx="2650280" cy="523220"/>
          </a:xfrm>
          <a:prstGeom prst="rect">
            <a:avLst/>
          </a:prstGeom>
          <a:noFill/>
        </p:spPr>
        <p:txBody>
          <a:bodyPr wrap="square" rtlCol="0">
            <a:spAutoFit/>
          </a:bodyPr>
          <a:lstStyle/>
          <a:p>
            <a:r>
              <a:rPr lang="en-US" altLang="zh-CN" sz="2800" dirty="0">
                <a:solidFill>
                  <a:schemeClr val="bg1"/>
                </a:solidFill>
                <a:latin typeface="Dutch801 Rm BT" panose="02020603060505020304" pitchFamily="18" charset="0"/>
              </a:rPr>
              <a:t>kernel/</a:t>
            </a:r>
            <a:r>
              <a:rPr lang="en-US" altLang="zh-CN" sz="2800" dirty="0" err="1">
                <a:solidFill>
                  <a:schemeClr val="bg1"/>
                </a:solidFill>
                <a:latin typeface="Dutch801 Rm BT" panose="02020603060505020304" pitchFamily="18" charset="0"/>
              </a:rPr>
              <a:t>proc.c</a:t>
            </a:r>
            <a:endParaRPr lang="zh-CN" altLang="en-US" sz="2800" dirty="0">
              <a:solidFill>
                <a:schemeClr val="bg1"/>
              </a:solidFill>
              <a:latin typeface="Dutch801 Rm BT" panose="02020603060505020304" pitchFamily="18" charset="0"/>
            </a:endParaRPr>
          </a:p>
        </p:txBody>
      </p:sp>
      <p:sp>
        <p:nvSpPr>
          <p:cNvPr id="13" name="矩形: 圆角 12"/>
          <p:cNvSpPr/>
          <p:nvPr/>
        </p:nvSpPr>
        <p:spPr>
          <a:xfrm>
            <a:off x="311306" y="3678147"/>
            <a:ext cx="1923324" cy="192267"/>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t>wakeup</a:t>
            </a:r>
            <a:r>
              <a:rPr lang="zh-CN" altLang="en-US" dirty="0"/>
              <a:t>函数与时钟中断周期调用</a:t>
            </a:r>
            <a:endParaRPr lang="zh-CN" altLang="en-US" dirty="0">
              <a:solidFill>
                <a:srgbClr val="FF0000"/>
              </a:solidFill>
            </a:endParaRPr>
          </a:p>
        </p:txBody>
      </p:sp>
      <p:sp>
        <p:nvSpPr>
          <p:cNvPr id="9" name="文本框 8"/>
          <p:cNvSpPr txBox="1"/>
          <p:nvPr/>
        </p:nvSpPr>
        <p:spPr>
          <a:xfrm>
            <a:off x="6095999" y="1390875"/>
            <a:ext cx="5072009" cy="3508653"/>
          </a:xfrm>
          <a:prstGeom prst="rect">
            <a:avLst/>
          </a:prstGeom>
          <a:noFill/>
        </p:spPr>
        <p:txBody>
          <a:bodyPr wrap="square">
            <a:spAutoFit/>
          </a:bodyPr>
          <a:lstStyle/>
          <a:p>
            <a:pPr marL="285750" indent="-285750">
              <a:spcBef>
                <a:spcPts val="1800"/>
              </a:spcBef>
              <a:buFont typeface="Arial" panose="020B0604020202020204" pitchFamily="34" charset="0"/>
              <a:buChar char="•"/>
            </a:pPr>
            <a:r>
              <a:rPr lang="zh-CN" altLang="en-US" b="1" dirty="0"/>
              <a:t>在被周期性调用的</a:t>
            </a:r>
            <a:r>
              <a:rPr lang="en-US" altLang="zh-CN" b="1" dirty="0" err="1"/>
              <a:t>clockintr</a:t>
            </a:r>
            <a:r>
              <a:rPr lang="en-US" altLang="zh-CN" b="1" dirty="0"/>
              <a:t>()</a:t>
            </a:r>
            <a:r>
              <a:rPr lang="zh-CN" altLang="en-US" b="1" dirty="0"/>
              <a:t>函数中调用了</a:t>
            </a:r>
            <a:r>
              <a:rPr lang="en-US" altLang="zh-CN" b="1" dirty="0"/>
              <a:t>wakeup</a:t>
            </a:r>
            <a:r>
              <a:rPr lang="zh-CN" altLang="en-US" b="1" dirty="0"/>
              <a:t>函数，于是</a:t>
            </a:r>
            <a:r>
              <a:rPr lang="en-US" altLang="zh-CN" b="1" dirty="0"/>
              <a:t>wakeup</a:t>
            </a:r>
            <a:r>
              <a:rPr lang="zh-CN" altLang="en-US" b="1" dirty="0"/>
              <a:t>函数也是被周期调用的。</a:t>
            </a:r>
            <a:endParaRPr lang="en-US" altLang="zh-CN" b="1" dirty="0"/>
          </a:p>
          <a:p>
            <a:pPr marL="285750" indent="-285750">
              <a:spcBef>
                <a:spcPts val="1800"/>
              </a:spcBef>
              <a:buFont typeface="Arial" panose="020B0604020202020204" pitchFamily="34" charset="0"/>
              <a:buChar char="•"/>
            </a:pPr>
            <a:endParaRPr lang="en-US" altLang="zh-CN" b="1" dirty="0"/>
          </a:p>
          <a:p>
            <a:pPr marL="285750" indent="-285750">
              <a:spcBef>
                <a:spcPts val="1800"/>
              </a:spcBef>
              <a:buFont typeface="Arial" panose="020B0604020202020204" pitchFamily="34" charset="0"/>
              <a:buChar char="•"/>
            </a:pPr>
            <a:r>
              <a:rPr lang="en-US" altLang="zh-CN" b="1" dirty="0"/>
              <a:t>wakeup</a:t>
            </a:r>
            <a:r>
              <a:rPr lang="zh-CN" altLang="en-US" b="1" dirty="0"/>
              <a:t>遍历寻找</a:t>
            </a:r>
            <a:r>
              <a:rPr lang="en-US" altLang="zh-CN" b="1" dirty="0"/>
              <a:t>channel</a:t>
            </a:r>
            <a:r>
              <a:rPr lang="zh-CN" altLang="en-US" b="1" dirty="0"/>
              <a:t>上面的每一个进程，并试图唤醒，将进程状态变为</a:t>
            </a:r>
            <a:r>
              <a:rPr lang="en-US" altLang="zh-CN" b="1" dirty="0"/>
              <a:t>RUNNABLE</a:t>
            </a:r>
            <a:r>
              <a:rPr lang="zh-CN" altLang="en-US" b="1" dirty="0"/>
              <a:t>。</a:t>
            </a:r>
            <a:endParaRPr lang="en-US" altLang="zh-CN" b="1" dirty="0"/>
          </a:p>
          <a:p>
            <a:pPr marL="285750" indent="-285750">
              <a:spcBef>
                <a:spcPts val="1800"/>
              </a:spcBef>
              <a:buFont typeface="Arial" panose="020B0604020202020204" pitchFamily="34" charset="0"/>
              <a:buChar char="•"/>
            </a:pPr>
            <a:endParaRPr lang="en-US" altLang="zh-CN" b="1" dirty="0"/>
          </a:p>
          <a:p>
            <a:pPr marL="285750" indent="-285750">
              <a:spcBef>
                <a:spcPts val="1800"/>
              </a:spcBef>
              <a:buFont typeface="Arial" panose="020B0604020202020204" pitchFamily="34" charset="0"/>
              <a:buChar char="•"/>
            </a:pPr>
            <a:r>
              <a:rPr lang="zh-CN" altLang="en-US" b="1" dirty="0"/>
              <a:t>这里</a:t>
            </a:r>
            <a:r>
              <a:rPr lang="en-US" altLang="zh-CN" b="1" dirty="0"/>
              <a:t>wakeup</a:t>
            </a:r>
            <a:r>
              <a:rPr lang="zh-CN" altLang="en-US" b="1" dirty="0"/>
              <a:t>也需要先获得</a:t>
            </a:r>
            <a:r>
              <a:rPr lang="en-US" altLang="zh-CN" b="1" dirty="0"/>
              <a:t>p-&gt;lock</a:t>
            </a:r>
            <a:r>
              <a:rPr lang="zh-CN" altLang="en-US" b="1" dirty="0"/>
              <a:t>锁，下面来结合</a:t>
            </a:r>
            <a:r>
              <a:rPr lang="en-US" altLang="zh-CN" b="1" dirty="0"/>
              <a:t>wakeup</a:t>
            </a:r>
            <a:r>
              <a:rPr lang="zh-CN" altLang="en-US" b="1" dirty="0"/>
              <a:t>与</a:t>
            </a:r>
            <a:r>
              <a:rPr lang="en-US" altLang="zh-CN" b="1" dirty="0"/>
              <a:t>sleep</a:t>
            </a:r>
            <a:r>
              <a:rPr lang="zh-CN" altLang="en-US" b="1" dirty="0"/>
              <a:t>一起分析。</a:t>
            </a:r>
            <a:endParaRPr lang="en-US" altLang="zh-CN" b="1" dirty="0"/>
          </a:p>
        </p:txBody>
      </p:sp>
      <p:pic>
        <p:nvPicPr>
          <p:cNvPr id="12" name="图片 11"/>
          <p:cNvPicPr>
            <a:picLocks noChangeAspect="1"/>
          </p:cNvPicPr>
          <p:nvPr/>
        </p:nvPicPr>
        <p:blipFill>
          <a:blip r:embed="rId1"/>
          <a:stretch>
            <a:fillRect/>
          </a:stretch>
        </p:blipFill>
        <p:spPr>
          <a:xfrm>
            <a:off x="85620" y="1065606"/>
            <a:ext cx="2078209" cy="1783328"/>
          </a:xfrm>
          <a:prstGeom prst="rect">
            <a:avLst/>
          </a:prstGeom>
        </p:spPr>
      </p:pic>
      <p:pic>
        <p:nvPicPr>
          <p:cNvPr id="4" name="图片 3"/>
          <p:cNvPicPr>
            <a:picLocks noChangeAspect="1"/>
          </p:cNvPicPr>
          <p:nvPr/>
        </p:nvPicPr>
        <p:blipFill>
          <a:blip r:embed="rId2"/>
          <a:stretch>
            <a:fillRect/>
          </a:stretch>
        </p:blipFill>
        <p:spPr>
          <a:xfrm>
            <a:off x="1217080" y="2684546"/>
            <a:ext cx="4421720" cy="3569450"/>
          </a:xfrm>
          <a:prstGeom prst="rect">
            <a:avLst/>
          </a:prstGeom>
        </p:spPr>
      </p:pic>
      <p:sp>
        <p:nvSpPr>
          <p:cNvPr id="13" name="文本框 12"/>
          <p:cNvSpPr txBox="1"/>
          <p:nvPr/>
        </p:nvSpPr>
        <p:spPr>
          <a:xfrm>
            <a:off x="3427940" y="5597946"/>
            <a:ext cx="2650280" cy="523220"/>
          </a:xfrm>
          <a:prstGeom prst="rect">
            <a:avLst/>
          </a:prstGeom>
          <a:noFill/>
        </p:spPr>
        <p:txBody>
          <a:bodyPr wrap="square" rtlCol="0">
            <a:spAutoFit/>
          </a:bodyPr>
          <a:lstStyle/>
          <a:p>
            <a:r>
              <a:rPr lang="en-US" altLang="zh-CN" sz="2800" dirty="0">
                <a:solidFill>
                  <a:schemeClr val="bg1"/>
                </a:solidFill>
                <a:latin typeface="Dutch801 Rm BT" panose="02020603060505020304" pitchFamily="18" charset="0"/>
              </a:rPr>
              <a:t>kernel/</a:t>
            </a:r>
            <a:r>
              <a:rPr lang="en-US" altLang="zh-CN" sz="2800" dirty="0" err="1">
                <a:solidFill>
                  <a:schemeClr val="bg1"/>
                </a:solidFill>
                <a:latin typeface="Dutch801 Rm BT" panose="02020603060505020304" pitchFamily="18" charset="0"/>
              </a:rPr>
              <a:t>proc.c</a:t>
            </a:r>
            <a:endParaRPr lang="zh-CN" altLang="en-US" sz="2800" dirty="0">
              <a:solidFill>
                <a:schemeClr val="bg1"/>
              </a:solidFill>
              <a:latin typeface="Dutch801 Rm BT" panose="02020603060505020304" pitchFamily="18" charset="0"/>
            </a:endParaRPr>
          </a:p>
        </p:txBody>
      </p:sp>
      <p:sp>
        <p:nvSpPr>
          <p:cNvPr id="14" name="文本框 13"/>
          <p:cNvSpPr txBox="1"/>
          <p:nvPr/>
        </p:nvSpPr>
        <p:spPr>
          <a:xfrm>
            <a:off x="679743" y="1021543"/>
            <a:ext cx="2650280" cy="369332"/>
          </a:xfrm>
          <a:prstGeom prst="rect">
            <a:avLst/>
          </a:prstGeom>
          <a:noFill/>
        </p:spPr>
        <p:txBody>
          <a:bodyPr wrap="square" rtlCol="0">
            <a:spAutoFit/>
          </a:bodyPr>
          <a:lstStyle/>
          <a:p>
            <a:r>
              <a:rPr lang="en-US" altLang="zh-CN" dirty="0">
                <a:solidFill>
                  <a:schemeClr val="bg1"/>
                </a:solidFill>
                <a:latin typeface="Dutch801 Rm BT" panose="02020603060505020304" pitchFamily="18" charset="0"/>
              </a:rPr>
              <a:t>kernel/</a:t>
            </a:r>
            <a:r>
              <a:rPr lang="en-US" altLang="zh-CN" dirty="0" err="1">
                <a:solidFill>
                  <a:schemeClr val="bg1"/>
                </a:solidFill>
                <a:latin typeface="Dutch801 Rm BT" panose="02020603060505020304" pitchFamily="18" charset="0"/>
              </a:rPr>
              <a:t>trap.c</a:t>
            </a:r>
            <a:endParaRPr lang="zh-CN" altLang="en-US" dirty="0">
              <a:solidFill>
                <a:schemeClr val="bg1"/>
              </a:solidFill>
              <a:latin typeface="Dutch801 Rm BT" panose="02020603060505020304" pitchFamily="18" charset="0"/>
            </a:endParaRPr>
          </a:p>
        </p:txBody>
      </p:sp>
      <p:sp>
        <p:nvSpPr>
          <p:cNvPr id="3" name="灯片编号占位符 2"/>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3132" y="0"/>
            <a:ext cx="10515600" cy="1021543"/>
          </a:xfrm>
        </p:spPr>
        <p:txBody>
          <a:bodyPr/>
          <a:lstStyle/>
          <a:p>
            <a:r>
              <a:rPr lang="en-US" altLang="zh-CN" dirty="0"/>
              <a:t>wakeup &amp; sleep</a:t>
            </a:r>
            <a:endParaRPr lang="zh-CN" altLang="en-US" dirty="0">
              <a:solidFill>
                <a:srgbClr val="FF0000"/>
              </a:solidFill>
            </a:endParaRPr>
          </a:p>
        </p:txBody>
      </p:sp>
      <p:sp>
        <p:nvSpPr>
          <p:cNvPr id="9" name="文本框 8"/>
          <p:cNvSpPr txBox="1"/>
          <p:nvPr/>
        </p:nvSpPr>
        <p:spPr>
          <a:xfrm>
            <a:off x="6697153" y="1521974"/>
            <a:ext cx="5580288" cy="4478149"/>
          </a:xfrm>
          <a:prstGeom prst="rect">
            <a:avLst/>
          </a:prstGeom>
          <a:noFill/>
        </p:spPr>
        <p:txBody>
          <a:bodyPr wrap="square">
            <a:spAutoFit/>
          </a:bodyPr>
          <a:lstStyle/>
          <a:p>
            <a:pPr marL="285750" indent="-285750">
              <a:spcBef>
                <a:spcPts val="1800"/>
              </a:spcBef>
              <a:buFont typeface="Arial" panose="020B0604020202020204" pitchFamily="34" charset="0"/>
              <a:buChar char="•"/>
            </a:pPr>
            <a:r>
              <a:rPr lang="zh-CN" altLang="en-US" b="1" dirty="0"/>
              <a:t>前面已经提到</a:t>
            </a:r>
            <a:r>
              <a:rPr lang="en-US" altLang="zh-CN" b="1" dirty="0" err="1"/>
              <a:t>clockintr</a:t>
            </a:r>
            <a:r>
              <a:rPr lang="zh-CN" altLang="en-US" b="1" dirty="0"/>
              <a:t>函数中要</a:t>
            </a:r>
            <a:r>
              <a:rPr lang="en-US" altLang="zh-CN" b="1" dirty="0"/>
              <a:t>acquire </a:t>
            </a:r>
            <a:r>
              <a:rPr lang="en-US" altLang="zh-CN" b="1" dirty="0" err="1"/>
              <a:t>tickslock</a:t>
            </a:r>
            <a:r>
              <a:rPr lang="zh-CN" altLang="en-US" b="1" dirty="0"/>
              <a:t>锁，保证对全局变量</a:t>
            </a:r>
            <a:r>
              <a:rPr lang="en-US" altLang="zh-CN" b="1" dirty="0"/>
              <a:t>ticks</a:t>
            </a:r>
            <a:r>
              <a:rPr lang="zh-CN" altLang="en-US" b="1" dirty="0"/>
              <a:t>操作的原子性。同样的</a:t>
            </a:r>
            <a:r>
              <a:rPr lang="en-US" altLang="zh-CN" b="1" dirty="0"/>
              <a:t>(</a:t>
            </a:r>
            <a:r>
              <a:rPr lang="zh-CN" altLang="en-US" b="1" dirty="0"/>
              <a:t>第五题</a:t>
            </a:r>
            <a:r>
              <a:rPr lang="en-US" altLang="zh-CN" b="1" dirty="0"/>
              <a:t>)</a:t>
            </a:r>
            <a:r>
              <a:rPr lang="en-US" altLang="zh-CN" b="1" dirty="0" err="1"/>
              <a:t>sys_sleep</a:t>
            </a:r>
            <a:r>
              <a:rPr lang="zh-CN" altLang="en-US" b="1" dirty="0"/>
              <a:t>对</a:t>
            </a:r>
            <a:r>
              <a:rPr lang="en-US" altLang="zh-CN" b="1" dirty="0"/>
              <a:t>ticks</a:t>
            </a:r>
            <a:r>
              <a:rPr lang="zh-CN" altLang="en-US" b="1" dirty="0"/>
              <a:t>的访问也需要保持原子性，故</a:t>
            </a:r>
            <a:r>
              <a:rPr lang="en-US" altLang="zh-CN" b="1" dirty="0" err="1"/>
              <a:t>sys_sleep</a:t>
            </a:r>
            <a:r>
              <a:rPr lang="zh-CN" altLang="en-US" b="1" dirty="0"/>
              <a:t>中也需要</a:t>
            </a:r>
            <a:r>
              <a:rPr lang="en-US" altLang="zh-CN" b="1" dirty="0" err="1"/>
              <a:t>tickslock</a:t>
            </a:r>
            <a:r>
              <a:rPr lang="zh-CN" altLang="en-US" b="1" dirty="0"/>
              <a:t>锁。</a:t>
            </a:r>
            <a:endParaRPr lang="en-US" altLang="zh-CN" b="1" dirty="0"/>
          </a:p>
          <a:p>
            <a:pPr marL="285750" indent="-285750">
              <a:spcBef>
                <a:spcPts val="1800"/>
              </a:spcBef>
              <a:buFont typeface="Arial" panose="020B0604020202020204" pitchFamily="34" charset="0"/>
              <a:buChar char="•"/>
            </a:pPr>
            <a:r>
              <a:rPr lang="zh-CN" altLang="en-US" b="1" dirty="0"/>
              <a:t>继续执行</a:t>
            </a:r>
            <a:r>
              <a:rPr lang="en-US" altLang="zh-CN" b="1" dirty="0" err="1"/>
              <a:t>sys_sleep</a:t>
            </a:r>
            <a:r>
              <a:rPr lang="zh-CN" altLang="en-US" b="1" dirty="0"/>
              <a:t>函数，进入</a:t>
            </a:r>
            <a:r>
              <a:rPr lang="en-US" altLang="zh-CN" b="1" dirty="0"/>
              <a:t>sleep</a:t>
            </a:r>
            <a:r>
              <a:rPr lang="zh-CN" altLang="en-US" b="1" dirty="0"/>
              <a:t>函数中。这里先</a:t>
            </a:r>
            <a:r>
              <a:rPr lang="en-US" altLang="zh-CN" b="1" dirty="0"/>
              <a:t>acquire</a:t>
            </a:r>
            <a:r>
              <a:rPr lang="zh-CN" altLang="en-US" b="1" dirty="0"/>
              <a:t>进程锁，为了能够改变进程状态并调度。这里英文注释强调先拿到进程锁后，再去</a:t>
            </a:r>
            <a:r>
              <a:rPr lang="en-US" altLang="zh-CN" b="1" dirty="0"/>
              <a:t>s</a:t>
            </a:r>
            <a:r>
              <a:rPr lang="zh-CN" altLang="en-US" b="1" dirty="0"/>
              <a:t>释放掉</a:t>
            </a:r>
            <a:r>
              <a:rPr lang="en-US" altLang="zh-CN" b="1" dirty="0" err="1"/>
              <a:t>lk</a:t>
            </a:r>
            <a:r>
              <a:rPr lang="zh-CN" altLang="en-US" b="1" dirty="0"/>
              <a:t>才能保证不会</a:t>
            </a:r>
            <a:r>
              <a:rPr lang="en-US" altLang="zh-CN" b="1" dirty="0"/>
              <a:t>miss</a:t>
            </a:r>
            <a:r>
              <a:rPr lang="zh-CN" altLang="en-US" b="1" dirty="0"/>
              <a:t>掉</a:t>
            </a:r>
            <a:r>
              <a:rPr lang="en-US" altLang="zh-CN" b="1" dirty="0"/>
              <a:t>wakeup</a:t>
            </a:r>
            <a:r>
              <a:rPr lang="zh-CN" altLang="en-US" b="1" dirty="0"/>
              <a:t>。这里的原因是</a:t>
            </a:r>
            <a:r>
              <a:rPr lang="en-US" altLang="zh-CN" b="1" dirty="0"/>
              <a:t>wakeup</a:t>
            </a:r>
            <a:r>
              <a:rPr lang="zh-CN" altLang="en-US" b="1" dirty="0"/>
              <a:t>需要</a:t>
            </a:r>
            <a:r>
              <a:rPr lang="en-US" altLang="zh-CN" b="1" dirty="0"/>
              <a:t>acquire</a:t>
            </a:r>
            <a:r>
              <a:rPr lang="zh-CN" altLang="en-US" b="1" dirty="0"/>
              <a:t>进程锁；等</a:t>
            </a:r>
            <a:r>
              <a:rPr lang="en-US" altLang="zh-CN" b="1" dirty="0"/>
              <a:t>sleep</a:t>
            </a:r>
            <a:r>
              <a:rPr lang="zh-CN" altLang="en-US" b="1" dirty="0"/>
              <a:t>释放掉</a:t>
            </a:r>
            <a:r>
              <a:rPr lang="en-US" altLang="zh-CN" b="1" dirty="0" err="1"/>
              <a:t>lk</a:t>
            </a:r>
            <a:r>
              <a:rPr lang="zh-CN" altLang="en-US" b="1" dirty="0"/>
              <a:t>，即</a:t>
            </a:r>
            <a:r>
              <a:rPr lang="en-US" altLang="zh-CN" b="1" dirty="0" err="1"/>
              <a:t>tickslock</a:t>
            </a:r>
            <a:r>
              <a:rPr lang="zh-CN" altLang="en-US" b="1" dirty="0"/>
              <a:t>锁后</a:t>
            </a:r>
            <a:r>
              <a:rPr lang="en-US" altLang="zh-CN" b="1" dirty="0" err="1"/>
              <a:t>clockintr</a:t>
            </a:r>
            <a:r>
              <a:rPr lang="zh-CN" altLang="en-US" b="1" dirty="0"/>
              <a:t>里才会调用</a:t>
            </a:r>
            <a:r>
              <a:rPr lang="en-US" altLang="zh-CN" b="1" dirty="0"/>
              <a:t>wakeup</a:t>
            </a:r>
            <a:r>
              <a:rPr lang="zh-CN" altLang="en-US" b="1" dirty="0"/>
              <a:t>，此时由于进程锁已经被拿在</a:t>
            </a:r>
            <a:r>
              <a:rPr lang="en-US" altLang="zh-CN" b="1" dirty="0"/>
              <a:t>sleep</a:t>
            </a:r>
            <a:r>
              <a:rPr lang="zh-CN" altLang="en-US" b="1" dirty="0"/>
              <a:t>的手里了，所以</a:t>
            </a:r>
            <a:r>
              <a:rPr lang="en-US" altLang="zh-CN" b="1" dirty="0"/>
              <a:t>wakeup</a:t>
            </a:r>
            <a:r>
              <a:rPr lang="zh-CN" altLang="en-US" b="1" dirty="0"/>
              <a:t>会被阻塞在</a:t>
            </a:r>
            <a:r>
              <a:rPr lang="en-US" altLang="zh-CN" b="1" dirty="0"/>
              <a:t>	</a:t>
            </a:r>
            <a:r>
              <a:rPr lang="zh-CN" altLang="en-US" b="1" dirty="0"/>
              <a:t>处，直到进程被挂起后才可以被</a:t>
            </a:r>
            <a:r>
              <a:rPr lang="en-US" altLang="zh-CN" b="1" dirty="0"/>
              <a:t>wakeup</a:t>
            </a:r>
            <a:r>
              <a:rPr lang="zh-CN" altLang="en-US" b="1" dirty="0"/>
              <a:t>。否则的话，</a:t>
            </a:r>
            <a:r>
              <a:rPr lang="en-US" altLang="zh-CN" b="1" dirty="0"/>
              <a:t>wakeup</a:t>
            </a:r>
            <a:r>
              <a:rPr lang="zh-CN" altLang="en-US" b="1" dirty="0"/>
              <a:t>可能先于进程的</a:t>
            </a:r>
            <a:r>
              <a:rPr lang="en-US" altLang="zh-CN" b="1" dirty="0"/>
              <a:t>state</a:t>
            </a:r>
            <a:r>
              <a:rPr lang="zh-CN" altLang="en-US" b="1" dirty="0"/>
              <a:t>变为</a:t>
            </a:r>
            <a:r>
              <a:rPr lang="en-US" altLang="zh-CN" b="1" dirty="0"/>
              <a:t>SLEEPING</a:t>
            </a:r>
            <a:r>
              <a:rPr lang="zh-CN" altLang="en-US" b="1" dirty="0"/>
              <a:t>发生，这样会造成进程错过这次</a:t>
            </a:r>
            <a:r>
              <a:rPr lang="en-US" altLang="zh-CN" b="1" dirty="0"/>
              <a:t>wakeup</a:t>
            </a:r>
            <a:r>
              <a:rPr lang="zh-CN" altLang="en-US" b="1" dirty="0"/>
              <a:t>。（睡眠锁小组的第四第五题）</a:t>
            </a:r>
            <a:endParaRPr lang="en-US" altLang="zh-CN" b="1" dirty="0"/>
          </a:p>
        </p:txBody>
      </p:sp>
      <p:pic>
        <p:nvPicPr>
          <p:cNvPr id="4" name="图片 3"/>
          <p:cNvPicPr>
            <a:picLocks noChangeAspect="1"/>
          </p:cNvPicPr>
          <p:nvPr/>
        </p:nvPicPr>
        <p:blipFill>
          <a:blip r:embed="rId1"/>
          <a:stretch>
            <a:fillRect/>
          </a:stretch>
        </p:blipFill>
        <p:spPr>
          <a:xfrm>
            <a:off x="66375" y="968944"/>
            <a:ext cx="3468909" cy="2800290"/>
          </a:xfrm>
          <a:prstGeom prst="rect">
            <a:avLst/>
          </a:prstGeom>
        </p:spPr>
      </p:pic>
      <p:sp>
        <p:nvSpPr>
          <p:cNvPr id="13" name="文本框 12"/>
          <p:cNvSpPr txBox="1"/>
          <p:nvPr/>
        </p:nvSpPr>
        <p:spPr>
          <a:xfrm>
            <a:off x="1709298" y="2976572"/>
            <a:ext cx="2650280" cy="400110"/>
          </a:xfrm>
          <a:prstGeom prst="rect">
            <a:avLst/>
          </a:prstGeom>
          <a:noFill/>
        </p:spPr>
        <p:txBody>
          <a:bodyPr wrap="square" rtlCol="0">
            <a:spAutoFit/>
          </a:bodyPr>
          <a:lstStyle/>
          <a:p>
            <a:r>
              <a:rPr lang="en-US" altLang="zh-CN" sz="2000" dirty="0">
                <a:solidFill>
                  <a:schemeClr val="bg1"/>
                </a:solidFill>
                <a:latin typeface="Dutch801 Rm BT" panose="02020603060505020304" pitchFamily="18" charset="0"/>
              </a:rPr>
              <a:t>kernel/</a:t>
            </a:r>
            <a:r>
              <a:rPr lang="en-US" altLang="zh-CN" sz="2000" dirty="0" err="1">
                <a:solidFill>
                  <a:schemeClr val="bg1"/>
                </a:solidFill>
                <a:latin typeface="Dutch801 Rm BT" panose="02020603060505020304" pitchFamily="18" charset="0"/>
              </a:rPr>
              <a:t>proc.c</a:t>
            </a:r>
            <a:endParaRPr lang="zh-CN" altLang="en-US" sz="2000" dirty="0">
              <a:solidFill>
                <a:schemeClr val="bg1"/>
              </a:solidFill>
              <a:latin typeface="Dutch801 Rm BT" panose="02020603060505020304" pitchFamily="18" charset="0"/>
            </a:endParaRPr>
          </a:p>
        </p:txBody>
      </p:sp>
      <p:pic>
        <p:nvPicPr>
          <p:cNvPr id="3" name="图片 2"/>
          <p:cNvPicPr>
            <a:picLocks noChangeAspect="1"/>
          </p:cNvPicPr>
          <p:nvPr/>
        </p:nvPicPr>
        <p:blipFill>
          <a:blip r:embed="rId2"/>
          <a:stretch>
            <a:fillRect/>
          </a:stretch>
        </p:blipFill>
        <p:spPr>
          <a:xfrm>
            <a:off x="661112" y="3376682"/>
            <a:ext cx="2941123" cy="3508653"/>
          </a:xfrm>
          <a:prstGeom prst="rect">
            <a:avLst/>
          </a:prstGeom>
        </p:spPr>
      </p:pic>
      <p:sp>
        <p:nvSpPr>
          <p:cNvPr id="5" name="文本框 4"/>
          <p:cNvSpPr txBox="1"/>
          <p:nvPr/>
        </p:nvSpPr>
        <p:spPr>
          <a:xfrm>
            <a:off x="1683707" y="3817341"/>
            <a:ext cx="2650280" cy="400110"/>
          </a:xfrm>
          <a:prstGeom prst="rect">
            <a:avLst/>
          </a:prstGeom>
          <a:noFill/>
        </p:spPr>
        <p:txBody>
          <a:bodyPr wrap="square" rtlCol="0">
            <a:spAutoFit/>
          </a:bodyPr>
          <a:lstStyle/>
          <a:p>
            <a:r>
              <a:rPr lang="en-US" altLang="zh-CN" sz="2000" dirty="0">
                <a:solidFill>
                  <a:schemeClr val="bg1"/>
                </a:solidFill>
                <a:latin typeface="Dutch801 Rm BT" panose="02020603060505020304" pitchFamily="18" charset="0"/>
              </a:rPr>
              <a:t>kernel/</a:t>
            </a:r>
            <a:r>
              <a:rPr lang="en-US" altLang="zh-CN" sz="2000" dirty="0" err="1">
                <a:solidFill>
                  <a:schemeClr val="bg1"/>
                </a:solidFill>
                <a:latin typeface="Dutch801 Rm BT" panose="02020603060505020304" pitchFamily="18" charset="0"/>
              </a:rPr>
              <a:t>sysproc.c</a:t>
            </a:r>
            <a:endParaRPr lang="zh-CN" altLang="en-US" sz="2000" dirty="0">
              <a:solidFill>
                <a:schemeClr val="bg1"/>
              </a:solidFill>
              <a:latin typeface="Dutch801 Rm BT" panose="02020603060505020304" pitchFamily="18" charset="0"/>
            </a:endParaRPr>
          </a:p>
        </p:txBody>
      </p:sp>
      <p:pic>
        <p:nvPicPr>
          <p:cNvPr id="6" name="图片 5"/>
          <p:cNvPicPr>
            <a:picLocks noChangeAspect="1"/>
          </p:cNvPicPr>
          <p:nvPr/>
        </p:nvPicPr>
        <p:blipFill rotWithShape="1">
          <a:blip r:embed="rId3"/>
          <a:srcRect r="15774"/>
          <a:stretch>
            <a:fillRect/>
          </a:stretch>
        </p:blipFill>
        <p:spPr>
          <a:xfrm>
            <a:off x="3598059" y="1238472"/>
            <a:ext cx="3172611" cy="5061524"/>
          </a:xfrm>
          <a:prstGeom prst="rect">
            <a:avLst/>
          </a:prstGeom>
        </p:spPr>
      </p:pic>
      <p:sp>
        <p:nvSpPr>
          <p:cNvPr id="7" name="矩形: 圆角 6"/>
          <p:cNvSpPr/>
          <p:nvPr/>
        </p:nvSpPr>
        <p:spPr>
          <a:xfrm>
            <a:off x="1092142" y="4773680"/>
            <a:ext cx="1563727" cy="19901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3776015" y="3753823"/>
            <a:ext cx="959789" cy="18189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3776015" y="5932942"/>
            <a:ext cx="959790" cy="18189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1081868" y="6308522"/>
            <a:ext cx="1563727" cy="19901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a:off x="427288" y="2430554"/>
            <a:ext cx="1298885" cy="190170"/>
          </a:xfrm>
          <a:prstGeom prst="round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442699" y="3080643"/>
            <a:ext cx="1298885" cy="190170"/>
          </a:xfrm>
          <a:prstGeom prst="round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p:cNvSpPr/>
          <p:nvPr/>
        </p:nvSpPr>
        <p:spPr>
          <a:xfrm>
            <a:off x="3768250" y="3578934"/>
            <a:ext cx="1348280" cy="208959"/>
          </a:xfrm>
          <a:prstGeom prst="round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p:cNvSpPr/>
          <p:nvPr/>
        </p:nvSpPr>
        <p:spPr>
          <a:xfrm>
            <a:off x="3758191" y="5747779"/>
            <a:ext cx="1348280" cy="208959"/>
          </a:xfrm>
          <a:prstGeom prst="round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214042" y="5823832"/>
            <a:ext cx="2650280" cy="400110"/>
          </a:xfrm>
          <a:prstGeom prst="rect">
            <a:avLst/>
          </a:prstGeom>
          <a:noFill/>
        </p:spPr>
        <p:txBody>
          <a:bodyPr wrap="square" rtlCol="0">
            <a:spAutoFit/>
          </a:bodyPr>
          <a:lstStyle/>
          <a:p>
            <a:r>
              <a:rPr lang="en-US" altLang="zh-CN" sz="2000" dirty="0">
                <a:solidFill>
                  <a:schemeClr val="bg1"/>
                </a:solidFill>
                <a:latin typeface="Dutch801 Rm BT" panose="02020603060505020304" pitchFamily="18" charset="0"/>
              </a:rPr>
              <a:t>kernel/</a:t>
            </a:r>
            <a:r>
              <a:rPr lang="en-US" altLang="zh-CN" sz="2000" dirty="0" err="1">
                <a:solidFill>
                  <a:schemeClr val="bg1"/>
                </a:solidFill>
                <a:latin typeface="Dutch801 Rm BT" panose="02020603060505020304" pitchFamily="18" charset="0"/>
              </a:rPr>
              <a:t>proc.c</a:t>
            </a:r>
            <a:endParaRPr lang="zh-CN" altLang="en-US" sz="2000" dirty="0">
              <a:solidFill>
                <a:schemeClr val="bg1"/>
              </a:solidFill>
              <a:latin typeface="Dutch801 Rm BT" panose="02020603060505020304" pitchFamily="18" charset="0"/>
            </a:endParaRPr>
          </a:p>
        </p:txBody>
      </p:sp>
      <p:sp>
        <p:nvSpPr>
          <p:cNvPr id="20" name="文本框 19"/>
          <p:cNvSpPr txBox="1"/>
          <p:nvPr/>
        </p:nvSpPr>
        <p:spPr>
          <a:xfrm>
            <a:off x="4914952" y="4619325"/>
            <a:ext cx="1616134" cy="461665"/>
          </a:xfrm>
          <a:prstGeom prst="rect">
            <a:avLst/>
          </a:prstGeom>
          <a:noFill/>
        </p:spPr>
        <p:txBody>
          <a:bodyPr wrap="square" rtlCol="0">
            <a:spAutoFit/>
          </a:bodyPr>
          <a:lstStyle/>
          <a:p>
            <a:pPr marL="285750" indent="-285750">
              <a:buFont typeface="Wingdings" panose="05000000000000000000" pitchFamily="2" charset="2"/>
              <a:buChar char="l"/>
            </a:pPr>
            <a:r>
              <a:rPr lang="zh-CN" altLang="en-US" sz="2400" dirty="0">
                <a:solidFill>
                  <a:srgbClr val="FFFF00"/>
                </a:solidFill>
              </a:rPr>
              <a:t>进程锁</a:t>
            </a:r>
            <a:endParaRPr lang="zh-CN" altLang="en-US" sz="2400" dirty="0">
              <a:solidFill>
                <a:srgbClr val="FFFF00"/>
              </a:solidFill>
            </a:endParaRPr>
          </a:p>
        </p:txBody>
      </p:sp>
      <p:sp>
        <p:nvSpPr>
          <p:cNvPr id="21" name="文本框 20"/>
          <p:cNvSpPr txBox="1"/>
          <p:nvPr/>
        </p:nvSpPr>
        <p:spPr>
          <a:xfrm>
            <a:off x="4914951" y="5020920"/>
            <a:ext cx="2124706" cy="461665"/>
          </a:xfrm>
          <a:prstGeom prst="rect">
            <a:avLst/>
          </a:prstGeom>
          <a:noFill/>
        </p:spPr>
        <p:txBody>
          <a:bodyPr wrap="square" rtlCol="0">
            <a:spAutoFit/>
          </a:bodyPr>
          <a:lstStyle/>
          <a:p>
            <a:pPr marL="285750" indent="-285750">
              <a:buFont typeface="Wingdings" panose="05000000000000000000" pitchFamily="2" charset="2"/>
              <a:buChar char="l"/>
            </a:pPr>
            <a:r>
              <a:rPr lang="en-US" altLang="zh-CN" sz="2400" dirty="0" err="1">
                <a:solidFill>
                  <a:srgbClr val="FF0000"/>
                </a:solidFill>
              </a:rPr>
              <a:t>tickslock</a:t>
            </a:r>
            <a:r>
              <a:rPr lang="zh-CN" altLang="en-US" sz="2400" dirty="0">
                <a:solidFill>
                  <a:srgbClr val="FF0000"/>
                </a:solidFill>
              </a:rPr>
              <a:t>锁</a:t>
            </a:r>
            <a:endParaRPr lang="zh-CN" altLang="en-US" sz="2400" dirty="0">
              <a:solidFill>
                <a:srgbClr val="FF0000"/>
              </a:solidFill>
            </a:endParaRPr>
          </a:p>
        </p:txBody>
      </p:sp>
      <p:pic>
        <p:nvPicPr>
          <p:cNvPr id="22" name="图片 21"/>
          <p:cNvPicPr>
            <a:picLocks noChangeAspect="1"/>
          </p:cNvPicPr>
          <p:nvPr/>
        </p:nvPicPr>
        <p:blipFill>
          <a:blip r:embed="rId4"/>
          <a:stretch>
            <a:fillRect/>
          </a:stretch>
        </p:blipFill>
        <p:spPr>
          <a:xfrm>
            <a:off x="1899154" y="1131781"/>
            <a:ext cx="1676253" cy="1438406"/>
          </a:xfrm>
          <a:prstGeom prst="rect">
            <a:avLst/>
          </a:prstGeom>
        </p:spPr>
      </p:pic>
      <p:sp>
        <p:nvSpPr>
          <p:cNvPr id="23" name="文本框 22"/>
          <p:cNvSpPr txBox="1"/>
          <p:nvPr/>
        </p:nvSpPr>
        <p:spPr>
          <a:xfrm>
            <a:off x="2580590" y="1109679"/>
            <a:ext cx="2137677" cy="261610"/>
          </a:xfrm>
          <a:prstGeom prst="rect">
            <a:avLst/>
          </a:prstGeom>
          <a:noFill/>
        </p:spPr>
        <p:txBody>
          <a:bodyPr wrap="square" rtlCol="0">
            <a:spAutoFit/>
          </a:bodyPr>
          <a:lstStyle/>
          <a:p>
            <a:r>
              <a:rPr lang="en-US" altLang="zh-CN" sz="1100" dirty="0">
                <a:solidFill>
                  <a:schemeClr val="bg1"/>
                </a:solidFill>
                <a:latin typeface="Dutch801 Rm BT" panose="02020603060505020304" pitchFamily="18" charset="0"/>
              </a:rPr>
              <a:t>kernel/</a:t>
            </a:r>
            <a:r>
              <a:rPr lang="en-US" altLang="zh-CN" sz="1100" dirty="0" err="1">
                <a:solidFill>
                  <a:schemeClr val="bg1"/>
                </a:solidFill>
                <a:latin typeface="Dutch801 Rm BT" panose="02020603060505020304" pitchFamily="18" charset="0"/>
              </a:rPr>
              <a:t>trap.c</a:t>
            </a:r>
            <a:endParaRPr lang="zh-CN" altLang="en-US" sz="1100" dirty="0">
              <a:solidFill>
                <a:schemeClr val="bg1"/>
              </a:solidFill>
              <a:latin typeface="Dutch801 Rm BT" panose="02020603060505020304" pitchFamily="18" charset="0"/>
            </a:endParaRPr>
          </a:p>
        </p:txBody>
      </p:sp>
      <p:sp>
        <p:nvSpPr>
          <p:cNvPr id="24" name="矩形: 圆角 23"/>
          <p:cNvSpPr/>
          <p:nvPr/>
        </p:nvSpPr>
        <p:spPr>
          <a:xfrm>
            <a:off x="2008568" y="1647341"/>
            <a:ext cx="1563727" cy="19901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p:cNvSpPr/>
          <p:nvPr/>
        </p:nvSpPr>
        <p:spPr>
          <a:xfrm>
            <a:off x="2008568" y="2170076"/>
            <a:ext cx="1563727" cy="19901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星形: 五角 25"/>
          <p:cNvSpPr/>
          <p:nvPr/>
        </p:nvSpPr>
        <p:spPr>
          <a:xfrm>
            <a:off x="416100" y="375430"/>
            <a:ext cx="565935" cy="505378"/>
          </a:xfrm>
          <a:prstGeom prst="star5">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星形: 五角 26"/>
          <p:cNvSpPr/>
          <p:nvPr/>
        </p:nvSpPr>
        <p:spPr>
          <a:xfrm>
            <a:off x="6358779" y="3540717"/>
            <a:ext cx="344613" cy="291674"/>
          </a:xfrm>
          <a:prstGeom prst="star5">
            <a:avLst/>
          </a:prstGeom>
          <a:solidFill>
            <a:srgbClr val="7030A0"/>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星形: 五角 28"/>
          <p:cNvSpPr/>
          <p:nvPr/>
        </p:nvSpPr>
        <p:spPr>
          <a:xfrm>
            <a:off x="9159521" y="4815645"/>
            <a:ext cx="279621" cy="244349"/>
          </a:xfrm>
          <a:prstGeom prst="star5">
            <a:avLst/>
          </a:prstGeom>
          <a:solidFill>
            <a:srgbClr val="7030A0"/>
          </a:solid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5"/>
          <a:stretch>
            <a:fillRect/>
          </a:stretch>
        </p:blipFill>
        <p:spPr>
          <a:xfrm>
            <a:off x="6697153" y="234425"/>
            <a:ext cx="5494847" cy="1260244"/>
          </a:xfrm>
          <a:prstGeom prst="rect">
            <a:avLst/>
          </a:prstGeom>
        </p:spPr>
      </p:pic>
      <p:sp>
        <p:nvSpPr>
          <p:cNvPr id="12" name="灯片编号占位符 11"/>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7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75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heel(1)">
                                      <p:cBhvr>
                                        <p:cTn id="22" dur="75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heel(1)">
                                      <p:cBhvr>
                                        <p:cTn id="27" dur="75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heel(1)">
                                      <p:cBhvr>
                                        <p:cTn id="32" dur="75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heel(1)">
                                      <p:cBhvr>
                                        <p:cTn id="37" dur="75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heel(1)">
                                      <p:cBhvr>
                                        <p:cTn id="42" dur="75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heel(1)">
                                      <p:cBhvr>
                                        <p:cTn id="47" dur="75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heel(1)">
                                      <p:cBhvr>
                                        <p:cTn id="52"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5" grpId="0" animBg="1"/>
      <p:bldP spid="16" grpId="0" animBg="1"/>
      <p:bldP spid="17" grpId="0" animBg="1"/>
      <p:bldP spid="18" grpId="0" animBg="1"/>
      <p:bldP spid="24" grpId="0" animBg="1"/>
      <p:bldP spid="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3132" y="0"/>
            <a:ext cx="10515600" cy="1021543"/>
          </a:xfrm>
        </p:spPr>
        <p:txBody>
          <a:bodyPr/>
          <a:lstStyle/>
          <a:p>
            <a:r>
              <a:rPr lang="en-US" altLang="zh-CN" dirty="0"/>
              <a:t>wakeup &amp; sleep</a:t>
            </a:r>
            <a:endParaRPr lang="zh-CN" altLang="en-US" dirty="0">
              <a:solidFill>
                <a:srgbClr val="FF0000"/>
              </a:solidFill>
            </a:endParaRPr>
          </a:p>
        </p:txBody>
      </p:sp>
      <p:sp>
        <p:nvSpPr>
          <p:cNvPr id="26" name="星形: 五角 25"/>
          <p:cNvSpPr/>
          <p:nvPr/>
        </p:nvSpPr>
        <p:spPr>
          <a:xfrm>
            <a:off x="416100" y="375430"/>
            <a:ext cx="565935" cy="505378"/>
          </a:xfrm>
          <a:prstGeom prst="star5">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p:cNvPicPr>
            <a:picLocks noChangeAspect="1"/>
          </p:cNvPicPr>
          <p:nvPr/>
        </p:nvPicPr>
        <p:blipFill>
          <a:blip r:embed="rId1"/>
          <a:stretch>
            <a:fillRect/>
          </a:stretch>
        </p:blipFill>
        <p:spPr>
          <a:xfrm>
            <a:off x="1751743" y="1154237"/>
            <a:ext cx="8427195" cy="2467404"/>
          </a:xfrm>
          <a:prstGeom prst="rect">
            <a:avLst/>
          </a:prstGeom>
        </p:spPr>
      </p:pic>
      <p:pic>
        <p:nvPicPr>
          <p:cNvPr id="34" name="图片 33"/>
          <p:cNvPicPr>
            <a:picLocks noChangeAspect="1"/>
          </p:cNvPicPr>
          <p:nvPr/>
        </p:nvPicPr>
        <p:blipFill>
          <a:blip r:embed="rId2"/>
          <a:stretch>
            <a:fillRect/>
          </a:stretch>
        </p:blipFill>
        <p:spPr>
          <a:xfrm>
            <a:off x="5224409" y="4299912"/>
            <a:ext cx="6575461" cy="878220"/>
          </a:xfrm>
          <a:prstGeom prst="rect">
            <a:avLst/>
          </a:prstGeom>
        </p:spPr>
      </p:pic>
      <p:sp>
        <p:nvSpPr>
          <p:cNvPr id="36" name="文本框 35"/>
          <p:cNvSpPr txBox="1"/>
          <p:nvPr/>
        </p:nvSpPr>
        <p:spPr>
          <a:xfrm>
            <a:off x="29225" y="4145800"/>
            <a:ext cx="5195184" cy="1477328"/>
          </a:xfrm>
          <a:prstGeom prst="rect">
            <a:avLst/>
          </a:prstGeom>
          <a:noFill/>
        </p:spPr>
        <p:txBody>
          <a:bodyPr wrap="square">
            <a:spAutoFit/>
          </a:bodyPr>
          <a:lstStyle/>
          <a:p>
            <a:pPr marL="285750" indent="-285750">
              <a:spcBef>
                <a:spcPts val="1800"/>
              </a:spcBef>
              <a:buFont typeface="Arial" panose="020B0604020202020204" pitchFamily="34" charset="0"/>
              <a:buChar char="•"/>
            </a:pPr>
            <a:r>
              <a:rPr lang="zh-CN" altLang="en-US" b="1" dirty="0"/>
              <a:t>英文文档中还提到了一个小问题，即若传入的</a:t>
            </a:r>
            <a:r>
              <a:rPr lang="en-US" altLang="zh-CN" b="1" dirty="0" err="1"/>
              <a:t>lk</a:t>
            </a:r>
            <a:r>
              <a:rPr lang="zh-CN" altLang="en-US" b="1" dirty="0"/>
              <a:t>就是</a:t>
            </a:r>
            <a:r>
              <a:rPr lang="en-US" altLang="zh-CN" b="1" dirty="0"/>
              <a:t>p-&gt;lock</a:t>
            </a:r>
            <a:r>
              <a:rPr lang="zh-CN" altLang="en-US" b="1" dirty="0"/>
              <a:t>，就会自己和自己造成死锁。不过我们这里</a:t>
            </a:r>
            <a:r>
              <a:rPr lang="en-US" altLang="zh-CN" b="1" dirty="0"/>
              <a:t>sleep</a:t>
            </a:r>
            <a:r>
              <a:rPr lang="zh-CN" altLang="en-US" b="1" dirty="0"/>
              <a:t>只是由</a:t>
            </a:r>
            <a:r>
              <a:rPr lang="en-US" altLang="zh-CN" b="1" dirty="0" err="1"/>
              <a:t>sys_sleep</a:t>
            </a:r>
            <a:r>
              <a:rPr lang="zh-CN" altLang="en-US" b="1" dirty="0"/>
              <a:t>调用的不涉及这种情况。若出现这种情况</a:t>
            </a:r>
            <a:r>
              <a:rPr lang="en-US" altLang="zh-CN" b="1" dirty="0"/>
              <a:t>sleep</a:t>
            </a:r>
            <a:r>
              <a:rPr lang="zh-CN" altLang="en-US" b="1" dirty="0"/>
              <a:t>直接跳过</a:t>
            </a:r>
            <a:r>
              <a:rPr lang="en-US" altLang="zh-CN" b="1" dirty="0"/>
              <a:t>acquire(p-&gt;lock)</a:t>
            </a:r>
            <a:r>
              <a:rPr lang="zh-CN" altLang="en-US" b="1" dirty="0"/>
              <a:t>和</a:t>
            </a:r>
            <a:r>
              <a:rPr lang="en-US" altLang="zh-CN" b="1" dirty="0"/>
              <a:t>release(</a:t>
            </a:r>
            <a:r>
              <a:rPr lang="en-US" altLang="zh-CN" b="1" dirty="0" err="1"/>
              <a:t>lk</a:t>
            </a:r>
            <a:r>
              <a:rPr lang="en-US" altLang="zh-CN" b="1" dirty="0"/>
              <a:t>)</a:t>
            </a:r>
            <a:r>
              <a:rPr lang="zh-CN" altLang="en-US" b="1" dirty="0"/>
              <a:t>两个步骤。</a:t>
            </a:r>
            <a:endParaRPr lang="en-US" altLang="zh-CN" b="1" dirty="0"/>
          </a:p>
        </p:txBody>
      </p:sp>
      <p:sp>
        <p:nvSpPr>
          <p:cNvPr id="3" name="灯片编号占位符 2"/>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0" y="2686240"/>
            <a:ext cx="4448710" cy="4168275"/>
          </a:xfrm>
          <a:prstGeom prst="rect">
            <a:avLst/>
          </a:prstGeom>
        </p:spPr>
      </p:pic>
      <p:pic>
        <p:nvPicPr>
          <p:cNvPr id="4" name="图片 3"/>
          <p:cNvPicPr>
            <a:picLocks noChangeAspect="1"/>
          </p:cNvPicPr>
          <p:nvPr/>
        </p:nvPicPr>
        <p:blipFill>
          <a:blip r:embed="rId2"/>
          <a:stretch>
            <a:fillRect/>
          </a:stretch>
        </p:blipFill>
        <p:spPr>
          <a:xfrm>
            <a:off x="1490609" y="1096284"/>
            <a:ext cx="9210782" cy="1589956"/>
          </a:xfrm>
          <a:prstGeom prst="rect">
            <a:avLst/>
          </a:prstGeom>
        </p:spPr>
      </p:pic>
      <p:sp>
        <p:nvSpPr>
          <p:cNvPr id="2" name="标题 1"/>
          <p:cNvSpPr>
            <a:spLocks noGrp="1"/>
          </p:cNvSpPr>
          <p:nvPr>
            <p:ph type="title"/>
          </p:nvPr>
        </p:nvSpPr>
        <p:spPr>
          <a:xfrm>
            <a:off x="838200" y="0"/>
            <a:ext cx="10515600" cy="1021543"/>
          </a:xfrm>
        </p:spPr>
        <p:txBody>
          <a:bodyPr/>
          <a:lstStyle/>
          <a:p>
            <a:r>
              <a:rPr lang="zh-CN" altLang="en-US" dirty="0"/>
              <a:t>问题三</a:t>
            </a:r>
            <a:endParaRPr lang="zh-CN" altLang="en-US" dirty="0"/>
          </a:p>
        </p:txBody>
      </p:sp>
      <p:sp>
        <p:nvSpPr>
          <p:cNvPr id="8" name="矩形: 圆角 7"/>
          <p:cNvSpPr/>
          <p:nvPr/>
        </p:nvSpPr>
        <p:spPr>
          <a:xfrm>
            <a:off x="115722" y="5999335"/>
            <a:ext cx="3026913" cy="21144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940193" y="2570991"/>
            <a:ext cx="4798505" cy="3600986"/>
          </a:xfrm>
          <a:prstGeom prst="rect">
            <a:avLst/>
          </a:prstGeom>
          <a:noFill/>
        </p:spPr>
        <p:txBody>
          <a:bodyPr wrap="square">
            <a:spAutoFit/>
          </a:bodyPr>
          <a:lstStyle/>
          <a:p>
            <a:pPr marL="285750" indent="-285750">
              <a:spcBef>
                <a:spcPts val="1800"/>
              </a:spcBef>
              <a:buFont typeface="Arial" panose="020B0604020202020204" pitchFamily="34" charset="0"/>
              <a:buChar char="•"/>
            </a:pPr>
            <a:r>
              <a:rPr lang="zh-CN" altLang="en-US" b="1" dirty="0"/>
              <a:t>用户态函数进行系统调用，调用内核态函数。</a:t>
            </a:r>
            <a:endParaRPr lang="en-US" altLang="zh-CN" b="1" dirty="0"/>
          </a:p>
          <a:p>
            <a:pPr marL="285750" indent="-285750">
              <a:spcBef>
                <a:spcPts val="1800"/>
              </a:spcBef>
              <a:buFont typeface="Arial" panose="020B0604020202020204" pitchFamily="34" charset="0"/>
              <a:buChar char="•"/>
            </a:pPr>
            <a:r>
              <a:rPr lang="zh-CN" altLang="en-US" b="1" dirty="0"/>
              <a:t>用户态中参数被写进</a:t>
            </a:r>
            <a:r>
              <a:rPr lang="en-US" altLang="zh-CN" b="1" dirty="0"/>
              <a:t>a0</a:t>
            </a:r>
            <a:r>
              <a:rPr lang="zh-CN" altLang="en-US" b="1" dirty="0"/>
              <a:t>寄存器中，进入内核态时被保存到</a:t>
            </a:r>
            <a:r>
              <a:rPr lang="en-US" altLang="zh-CN" b="1" dirty="0" err="1"/>
              <a:t>trapframe</a:t>
            </a:r>
            <a:r>
              <a:rPr lang="zh-CN" altLang="en-US" b="1" dirty="0"/>
              <a:t>结构体的</a:t>
            </a:r>
            <a:r>
              <a:rPr lang="en-US" altLang="zh-CN" b="1" dirty="0"/>
              <a:t>a0</a:t>
            </a:r>
            <a:r>
              <a:rPr lang="zh-CN" altLang="en-US" b="1" dirty="0"/>
              <a:t>域，然后再</a:t>
            </a:r>
            <a:r>
              <a:rPr lang="en-US" altLang="zh-CN" b="1" dirty="0" err="1"/>
              <a:t>sys_sleep</a:t>
            </a:r>
            <a:r>
              <a:rPr lang="zh-CN" altLang="en-US" b="1" dirty="0"/>
              <a:t>函数中被读出，这就是参数传递的过程。</a:t>
            </a:r>
            <a:endParaRPr lang="en-US" altLang="zh-CN" b="1" dirty="0"/>
          </a:p>
          <a:p>
            <a:pPr marL="285750" indent="-285750">
              <a:spcBef>
                <a:spcPts val="1800"/>
              </a:spcBef>
              <a:buFont typeface="Arial" panose="020B0604020202020204" pitchFamily="34" charset="0"/>
              <a:buChar char="•"/>
            </a:pPr>
            <a:r>
              <a:rPr lang="zh-CN" altLang="en-US" b="1" dirty="0"/>
              <a:t>区别在于用户态的</a:t>
            </a:r>
            <a:r>
              <a:rPr lang="en-US" altLang="zh-CN" b="1" dirty="0"/>
              <a:t>sleep(n)</a:t>
            </a:r>
            <a:r>
              <a:rPr lang="zh-CN" altLang="en-US" b="1" dirty="0"/>
              <a:t>函数面向开发，只要实现传入睡眠时长的控制参数这个需求；而内核态中的</a:t>
            </a:r>
            <a:r>
              <a:rPr lang="en-US" altLang="zh-CN" b="1" dirty="0"/>
              <a:t>sleep(*</a:t>
            </a:r>
            <a:r>
              <a:rPr lang="en-US" altLang="zh-CN" b="1" dirty="0" err="1"/>
              <a:t>chan</a:t>
            </a:r>
            <a:r>
              <a:rPr lang="en-US" altLang="zh-CN" b="1" dirty="0"/>
              <a:t>, *&amp;</a:t>
            </a:r>
            <a:r>
              <a:rPr lang="en-US" altLang="zh-CN" b="1" dirty="0" err="1"/>
              <a:t>lk</a:t>
            </a:r>
            <a:r>
              <a:rPr lang="en-US" altLang="zh-CN" b="1" dirty="0"/>
              <a:t>)</a:t>
            </a:r>
            <a:r>
              <a:rPr lang="zh-CN" altLang="en-US" b="1" dirty="0"/>
              <a:t>函数需要配合内核态中的周遭环境运行，需要有</a:t>
            </a:r>
            <a:r>
              <a:rPr lang="en-US" altLang="zh-CN" b="1" dirty="0"/>
              <a:t>channel</a:t>
            </a:r>
            <a:r>
              <a:rPr lang="zh-CN" altLang="en-US" b="1" dirty="0"/>
              <a:t>信息，也需要传入锁</a:t>
            </a:r>
            <a:r>
              <a:rPr lang="en-US" altLang="zh-CN" b="1" dirty="0"/>
              <a:t>(</a:t>
            </a:r>
            <a:r>
              <a:rPr lang="zh-CN" altLang="en-US" b="1" dirty="0"/>
              <a:t>前面提到</a:t>
            </a:r>
            <a:r>
              <a:rPr lang="en-US" altLang="zh-CN" b="1" dirty="0"/>
              <a:t>)</a:t>
            </a:r>
            <a:r>
              <a:rPr lang="zh-CN" altLang="en-US" b="1" dirty="0"/>
              <a:t>。</a:t>
            </a:r>
            <a:endParaRPr lang="en-US" altLang="zh-CN" b="1" dirty="0"/>
          </a:p>
        </p:txBody>
      </p:sp>
      <p:pic>
        <p:nvPicPr>
          <p:cNvPr id="12" name="图片 11"/>
          <p:cNvPicPr>
            <a:picLocks noChangeAspect="1"/>
          </p:cNvPicPr>
          <p:nvPr/>
        </p:nvPicPr>
        <p:blipFill rotWithShape="1">
          <a:blip r:embed="rId3"/>
          <a:srcRect l="673"/>
          <a:stretch>
            <a:fillRect/>
          </a:stretch>
        </p:blipFill>
        <p:spPr>
          <a:xfrm>
            <a:off x="2491483" y="3091249"/>
            <a:ext cx="4436335" cy="2519375"/>
          </a:xfrm>
          <a:prstGeom prst="rect">
            <a:avLst/>
          </a:prstGeom>
        </p:spPr>
      </p:pic>
      <p:sp>
        <p:nvSpPr>
          <p:cNvPr id="13" name="文本框 12"/>
          <p:cNvSpPr txBox="1"/>
          <p:nvPr/>
        </p:nvSpPr>
        <p:spPr>
          <a:xfrm>
            <a:off x="838200" y="2691139"/>
            <a:ext cx="2650280" cy="400110"/>
          </a:xfrm>
          <a:prstGeom prst="rect">
            <a:avLst/>
          </a:prstGeom>
          <a:noFill/>
        </p:spPr>
        <p:txBody>
          <a:bodyPr wrap="square" rtlCol="0">
            <a:spAutoFit/>
          </a:bodyPr>
          <a:lstStyle/>
          <a:p>
            <a:r>
              <a:rPr lang="en-US" altLang="zh-CN" sz="2000" dirty="0">
                <a:solidFill>
                  <a:schemeClr val="bg1"/>
                </a:solidFill>
                <a:latin typeface="Dutch801 Rm BT" panose="02020603060505020304" pitchFamily="18" charset="0"/>
              </a:rPr>
              <a:t>user/zombie.asm</a:t>
            </a:r>
            <a:endParaRPr lang="zh-CN" altLang="en-US" sz="2000" dirty="0">
              <a:solidFill>
                <a:schemeClr val="bg1"/>
              </a:solidFill>
              <a:latin typeface="Dutch801 Rm BT" panose="02020603060505020304" pitchFamily="18" charset="0"/>
            </a:endParaRPr>
          </a:p>
        </p:txBody>
      </p:sp>
      <p:sp>
        <p:nvSpPr>
          <p:cNvPr id="3" name="灯片编号占位符 2"/>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750"/>
                                        <p:tgtEl>
                                          <p:spTgt spid="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500" fill="hold"/>
                                        <p:tgtEl>
                                          <p:spTgt spid="13"/>
                                        </p:tgtEl>
                                        <p:attrNameLst>
                                          <p:attrName>ppt_x</p:attrName>
                                        </p:attrNameLst>
                                      </p:cBhvr>
                                      <p:tavLst>
                                        <p:tav tm="0">
                                          <p:val>
                                            <p:strVal val="#ppt_x"/>
                                          </p:val>
                                        </p:tav>
                                        <p:tav tm="100000">
                                          <p:val>
                                            <p:strVal val="#ppt_x"/>
                                          </p:val>
                                        </p:tav>
                                      </p:tavLst>
                                    </p:anim>
                                    <p:anim calcmode="lin" valueType="num">
                                      <p:cBhvr additive="base">
                                        <p:cTn id="1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904304" y="1149018"/>
            <a:ext cx="8383392" cy="772249"/>
          </a:xfrm>
          <a:prstGeom prst="rect">
            <a:avLst/>
          </a:prstGeom>
        </p:spPr>
      </p:pic>
      <p:sp>
        <p:nvSpPr>
          <p:cNvPr id="2" name="标题 1"/>
          <p:cNvSpPr>
            <a:spLocks noGrp="1"/>
          </p:cNvSpPr>
          <p:nvPr>
            <p:ph type="title"/>
          </p:nvPr>
        </p:nvSpPr>
        <p:spPr>
          <a:xfrm>
            <a:off x="838200" y="0"/>
            <a:ext cx="10515600" cy="1021543"/>
          </a:xfrm>
        </p:spPr>
        <p:txBody>
          <a:bodyPr/>
          <a:lstStyle/>
          <a:p>
            <a:r>
              <a:rPr lang="zh-CN" altLang="en-US" dirty="0"/>
              <a:t>问题四</a:t>
            </a:r>
            <a:endParaRPr lang="zh-CN" altLang="en-US" dirty="0"/>
          </a:p>
        </p:txBody>
      </p:sp>
      <p:sp>
        <p:nvSpPr>
          <p:cNvPr id="9" name="文本框 8"/>
          <p:cNvSpPr txBox="1"/>
          <p:nvPr/>
        </p:nvSpPr>
        <p:spPr>
          <a:xfrm>
            <a:off x="7255028" y="1535142"/>
            <a:ext cx="4936972" cy="5447645"/>
          </a:xfrm>
          <a:prstGeom prst="rect">
            <a:avLst/>
          </a:prstGeom>
          <a:noFill/>
        </p:spPr>
        <p:txBody>
          <a:bodyPr wrap="square">
            <a:spAutoFit/>
          </a:bodyPr>
          <a:lstStyle/>
          <a:p>
            <a:pPr marL="285750" indent="-285750">
              <a:spcBef>
                <a:spcPts val="1800"/>
              </a:spcBef>
              <a:buFont typeface="Arial" panose="020B0604020202020204" pitchFamily="34" charset="0"/>
              <a:buChar char="•"/>
            </a:pPr>
            <a:r>
              <a:rPr lang="zh-CN" altLang="en-US" b="1" dirty="0"/>
              <a:t>从用户态函数进行系统调用开始，通过汇编指令</a:t>
            </a:r>
            <a:r>
              <a:rPr lang="en-US" altLang="zh-CN" b="1" dirty="0" err="1"/>
              <a:t>ecall</a:t>
            </a:r>
            <a:r>
              <a:rPr lang="zh-CN" altLang="en-US" b="1" dirty="0"/>
              <a:t>进入内核态。</a:t>
            </a:r>
            <a:endParaRPr lang="en-US" altLang="zh-CN" b="1" dirty="0"/>
          </a:p>
          <a:p>
            <a:pPr marL="285750" indent="-285750">
              <a:spcBef>
                <a:spcPts val="1800"/>
              </a:spcBef>
              <a:buFont typeface="Arial" panose="020B0604020202020204" pitchFamily="34" charset="0"/>
              <a:buChar char="•"/>
            </a:pPr>
            <a:r>
              <a:rPr lang="zh-CN" altLang="en-US" b="1" dirty="0"/>
              <a:t>内核态中调用</a:t>
            </a:r>
            <a:r>
              <a:rPr lang="en-US" altLang="zh-CN" b="1" dirty="0" err="1"/>
              <a:t>sys_sleep</a:t>
            </a:r>
            <a:r>
              <a:rPr lang="zh-CN" altLang="en-US" b="1" dirty="0"/>
              <a:t>函数，由于</a:t>
            </a:r>
            <a:r>
              <a:rPr lang="en-US" altLang="zh-CN" b="1" dirty="0"/>
              <a:t>n=1</a:t>
            </a:r>
            <a:r>
              <a:rPr lang="zh-CN" altLang="en-US" b="1" dirty="0"/>
              <a:t>，循环只执行一次，调用一次</a:t>
            </a:r>
            <a:r>
              <a:rPr lang="en-US" altLang="zh-CN" b="1" dirty="0"/>
              <a:t>sleep</a:t>
            </a:r>
            <a:r>
              <a:rPr lang="zh-CN" altLang="en-US" b="1" dirty="0"/>
              <a:t>函数，这里进程状态</a:t>
            </a:r>
            <a:r>
              <a:rPr lang="en-US" altLang="zh-CN" b="1" dirty="0"/>
              <a:t>p-&gt;state</a:t>
            </a:r>
            <a:r>
              <a:rPr lang="zh-CN" altLang="en-US" b="1" dirty="0"/>
              <a:t>被设置成</a:t>
            </a:r>
            <a:r>
              <a:rPr lang="en-US" altLang="zh-CN" b="1" dirty="0"/>
              <a:t>SLEEPING</a:t>
            </a:r>
            <a:r>
              <a:rPr lang="zh-CN" altLang="en-US" b="1" dirty="0"/>
              <a:t>。</a:t>
            </a:r>
            <a:endParaRPr lang="en-US" altLang="zh-CN" b="1" dirty="0"/>
          </a:p>
          <a:p>
            <a:pPr marL="285750" indent="-285750">
              <a:spcBef>
                <a:spcPts val="1800"/>
              </a:spcBef>
              <a:buFont typeface="Arial" panose="020B0604020202020204" pitchFamily="34" charset="0"/>
              <a:buChar char="•"/>
            </a:pPr>
            <a:r>
              <a:rPr lang="zh-CN" altLang="en-US" b="1" dirty="0"/>
              <a:t>经过一个时钟中断间隔后，</a:t>
            </a:r>
            <a:r>
              <a:rPr lang="en-US" altLang="zh-CN" b="1" dirty="0" err="1"/>
              <a:t>clockintr</a:t>
            </a:r>
            <a:r>
              <a:rPr lang="en-US" altLang="zh-CN" b="1" dirty="0"/>
              <a:t>()</a:t>
            </a:r>
            <a:r>
              <a:rPr lang="zh-CN" altLang="en-US" b="1" dirty="0"/>
              <a:t>函数调用</a:t>
            </a:r>
            <a:r>
              <a:rPr lang="en-US" altLang="zh-CN" b="1" dirty="0"/>
              <a:t>wakeup()</a:t>
            </a:r>
            <a:r>
              <a:rPr lang="zh-CN" altLang="en-US" b="1" dirty="0"/>
              <a:t>函数将进程唤醒，其状态被设置为</a:t>
            </a:r>
            <a:r>
              <a:rPr lang="en-US" altLang="zh-CN" b="1" dirty="0"/>
              <a:t>RUNNABLE</a:t>
            </a:r>
            <a:r>
              <a:rPr lang="zh-CN" altLang="en-US" b="1" dirty="0"/>
              <a:t>。后可能被调度，在</a:t>
            </a:r>
            <a:r>
              <a:rPr lang="en-US" altLang="zh-CN" b="1" dirty="0"/>
              <a:t>scheduler()</a:t>
            </a:r>
            <a:r>
              <a:rPr lang="zh-CN" altLang="en-US" b="1" dirty="0"/>
              <a:t>中被置为</a:t>
            </a:r>
            <a:r>
              <a:rPr lang="en-US" altLang="zh-CN" b="1" dirty="0"/>
              <a:t>RUNNING</a:t>
            </a:r>
            <a:r>
              <a:rPr lang="zh-CN" altLang="en-US" b="1" dirty="0"/>
              <a:t>。</a:t>
            </a:r>
            <a:r>
              <a:rPr lang="en-US" altLang="zh-CN" b="1" dirty="0"/>
              <a:t>Return</a:t>
            </a:r>
            <a:r>
              <a:rPr lang="zh-CN" altLang="en-US" b="1" dirty="0"/>
              <a:t>，一直返回到用户态，进程继续运行。</a:t>
            </a:r>
            <a:endParaRPr lang="en-US" altLang="zh-CN" b="1" dirty="0"/>
          </a:p>
          <a:p>
            <a:pPr marL="285750" indent="-285750">
              <a:spcBef>
                <a:spcPts val="1800"/>
              </a:spcBef>
              <a:buFont typeface="Arial" panose="020B0604020202020204" pitchFamily="34" charset="0"/>
              <a:buChar char="•"/>
            </a:pPr>
            <a:r>
              <a:rPr lang="zh-CN" altLang="en-US" b="1" dirty="0"/>
              <a:t>如果改成</a:t>
            </a:r>
            <a:r>
              <a:rPr lang="en-US" altLang="zh-CN" b="1" dirty="0"/>
              <a:t>sleep(2)</a:t>
            </a:r>
            <a:r>
              <a:rPr lang="zh-CN" altLang="en-US" b="1" dirty="0"/>
              <a:t>，则循环执行两次。第一次</a:t>
            </a:r>
            <a:r>
              <a:rPr lang="en-US" altLang="zh-CN" b="1" dirty="0"/>
              <a:t>sleep</a:t>
            </a:r>
            <a:r>
              <a:rPr lang="zh-CN" altLang="en-US" b="1" dirty="0"/>
              <a:t>后被</a:t>
            </a:r>
            <a:r>
              <a:rPr lang="en-US" altLang="zh-CN" b="1" dirty="0"/>
              <a:t>wakeup</a:t>
            </a:r>
            <a:r>
              <a:rPr lang="zh-CN" altLang="en-US" b="1" dirty="0"/>
              <a:t>唤醒，状态变为</a:t>
            </a:r>
            <a:r>
              <a:rPr lang="en-US" altLang="zh-CN" b="1" dirty="0"/>
              <a:t>RUNNABLE</a:t>
            </a:r>
            <a:r>
              <a:rPr lang="zh-CN" altLang="en-US" b="1" dirty="0"/>
              <a:t>，但是再次循环调用</a:t>
            </a:r>
            <a:r>
              <a:rPr lang="en-US" altLang="zh-CN" b="1" dirty="0"/>
              <a:t>sleep</a:t>
            </a:r>
            <a:r>
              <a:rPr lang="zh-CN" altLang="en-US" b="1" dirty="0"/>
              <a:t>函数，状态再次经历</a:t>
            </a:r>
            <a:r>
              <a:rPr lang="en-US" altLang="zh-CN" b="1" dirty="0"/>
              <a:t>SLEEPING</a:t>
            </a:r>
            <a:r>
              <a:rPr lang="zh-CN" altLang="en-US" b="1" dirty="0"/>
              <a:t>到</a:t>
            </a:r>
            <a:r>
              <a:rPr lang="en-US" altLang="zh-CN" b="1" dirty="0"/>
              <a:t>RUNNABLE</a:t>
            </a:r>
            <a:r>
              <a:rPr lang="zh-CN" altLang="en-US" b="1" dirty="0"/>
              <a:t>的转换。</a:t>
            </a:r>
            <a:endParaRPr lang="en-US" altLang="zh-CN" b="1" dirty="0"/>
          </a:p>
          <a:p>
            <a:pPr marL="285750" indent="-285750">
              <a:spcBef>
                <a:spcPts val="1800"/>
              </a:spcBef>
              <a:buFont typeface="Arial" panose="020B0604020202020204" pitchFamily="34" charset="0"/>
              <a:buChar char="•"/>
            </a:pPr>
            <a:endParaRPr lang="en-US" altLang="zh-CN" b="1" dirty="0"/>
          </a:p>
        </p:txBody>
      </p:sp>
      <p:pic>
        <p:nvPicPr>
          <p:cNvPr id="6" name="图片 5"/>
          <p:cNvPicPr>
            <a:picLocks noChangeAspect="1"/>
          </p:cNvPicPr>
          <p:nvPr/>
        </p:nvPicPr>
        <p:blipFill>
          <a:blip r:embed="rId2"/>
          <a:stretch>
            <a:fillRect/>
          </a:stretch>
        </p:blipFill>
        <p:spPr>
          <a:xfrm>
            <a:off x="-10564" y="3207772"/>
            <a:ext cx="3059799" cy="3650228"/>
          </a:xfrm>
          <a:prstGeom prst="rect">
            <a:avLst/>
          </a:prstGeom>
        </p:spPr>
      </p:pic>
      <p:pic>
        <p:nvPicPr>
          <p:cNvPr id="10" name="图片 9"/>
          <p:cNvPicPr>
            <a:picLocks noChangeAspect="1"/>
          </p:cNvPicPr>
          <p:nvPr/>
        </p:nvPicPr>
        <p:blipFill>
          <a:blip r:embed="rId3"/>
          <a:stretch>
            <a:fillRect/>
          </a:stretch>
        </p:blipFill>
        <p:spPr>
          <a:xfrm>
            <a:off x="-10564" y="2053471"/>
            <a:ext cx="1656062" cy="1122118"/>
          </a:xfrm>
          <a:prstGeom prst="rect">
            <a:avLst/>
          </a:prstGeom>
        </p:spPr>
      </p:pic>
      <p:pic>
        <p:nvPicPr>
          <p:cNvPr id="11" name="图片 10"/>
          <p:cNvPicPr>
            <a:picLocks noChangeAspect="1"/>
          </p:cNvPicPr>
          <p:nvPr/>
        </p:nvPicPr>
        <p:blipFill>
          <a:blip r:embed="rId4"/>
          <a:stretch>
            <a:fillRect/>
          </a:stretch>
        </p:blipFill>
        <p:spPr>
          <a:xfrm>
            <a:off x="2107443" y="1864278"/>
            <a:ext cx="3199159" cy="4298773"/>
          </a:xfrm>
          <a:prstGeom prst="rect">
            <a:avLst/>
          </a:prstGeom>
        </p:spPr>
      </p:pic>
      <p:pic>
        <p:nvPicPr>
          <p:cNvPr id="13" name="图片 12"/>
          <p:cNvPicPr>
            <a:picLocks noChangeAspect="1"/>
          </p:cNvPicPr>
          <p:nvPr/>
        </p:nvPicPr>
        <p:blipFill>
          <a:blip r:embed="rId5"/>
          <a:stretch>
            <a:fillRect/>
          </a:stretch>
        </p:blipFill>
        <p:spPr>
          <a:xfrm>
            <a:off x="3847046" y="4066384"/>
            <a:ext cx="3483324" cy="2811927"/>
          </a:xfrm>
          <a:prstGeom prst="rect">
            <a:avLst/>
          </a:prstGeom>
        </p:spPr>
      </p:pic>
      <p:sp>
        <p:nvSpPr>
          <p:cNvPr id="8" name="矩形: 圆角 7"/>
          <p:cNvSpPr/>
          <p:nvPr/>
        </p:nvSpPr>
        <p:spPr>
          <a:xfrm>
            <a:off x="2218529" y="4558043"/>
            <a:ext cx="1243862" cy="19375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a:off x="4344845" y="5864835"/>
            <a:ext cx="1423701" cy="20205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306602" y="2754647"/>
            <a:ext cx="2047920" cy="954107"/>
          </a:xfrm>
          <a:prstGeom prst="rect">
            <a:avLst/>
          </a:prstGeom>
          <a:noFill/>
        </p:spPr>
        <p:txBody>
          <a:bodyPr wrap="square" rtlCol="0">
            <a:spAutoFit/>
          </a:bodyPr>
          <a:lstStyle/>
          <a:p>
            <a:r>
              <a:rPr lang="zh-CN" altLang="en-US" sz="2800" dirty="0">
                <a:solidFill>
                  <a:srgbClr val="FF0000"/>
                </a:solidFill>
                <a:latin typeface="华文中宋" panose="02010600040101010101" charset="-122"/>
                <a:ea typeface="华文中宋" panose="02010600040101010101" charset="-122"/>
              </a:rPr>
              <a:t>周期叫醒</a:t>
            </a:r>
            <a:endParaRPr lang="en-US" altLang="zh-CN" sz="2800" dirty="0">
              <a:solidFill>
                <a:srgbClr val="FF0000"/>
              </a:solidFill>
              <a:latin typeface="华文中宋" panose="02010600040101010101" charset="-122"/>
              <a:ea typeface="华文中宋" panose="02010600040101010101" charset="-122"/>
            </a:endParaRPr>
          </a:p>
          <a:p>
            <a:r>
              <a:rPr lang="zh-CN" altLang="en-US" sz="2800" dirty="0">
                <a:solidFill>
                  <a:srgbClr val="FF0000"/>
                </a:solidFill>
                <a:latin typeface="华文中宋" panose="02010600040101010101" charset="-122"/>
                <a:ea typeface="华文中宋" panose="02010600040101010101" charset="-122"/>
              </a:rPr>
              <a:t>没睡够继续</a:t>
            </a:r>
            <a:endParaRPr lang="zh-CN" altLang="en-US" sz="2800" dirty="0">
              <a:solidFill>
                <a:srgbClr val="FF0000"/>
              </a:solidFill>
              <a:latin typeface="华文中宋" panose="02010600040101010101" charset="-122"/>
              <a:ea typeface="华文中宋" panose="02010600040101010101" charset="-122"/>
            </a:endParaRPr>
          </a:p>
        </p:txBody>
      </p:sp>
      <p:sp>
        <p:nvSpPr>
          <p:cNvPr id="3" name="灯片编号占位符 2"/>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heel(1)">
                                      <p:cBhvr>
                                        <p:cTn id="12"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1"/>
          <a:stretch>
            <a:fillRect/>
          </a:stretch>
        </p:blipFill>
        <p:spPr>
          <a:xfrm>
            <a:off x="257597" y="1121557"/>
            <a:ext cx="4695403" cy="5578621"/>
          </a:xfrm>
          <a:solidFill>
            <a:schemeClr val="accent3"/>
          </a:solidFill>
          <a:ln w="25400">
            <a:solidFill>
              <a:schemeClr val="accent1"/>
            </a:solidFill>
          </a:ln>
        </p:spPr>
      </p:pic>
      <p:sp>
        <p:nvSpPr>
          <p:cNvPr id="3" name="标题 2"/>
          <p:cNvSpPr>
            <a:spLocks noGrp="1"/>
          </p:cNvSpPr>
          <p:nvPr>
            <p:ph type="title"/>
          </p:nvPr>
        </p:nvSpPr>
        <p:spPr/>
        <p:txBody>
          <a:bodyPr/>
          <a:lstStyle/>
          <a:p>
            <a:r>
              <a:rPr lang="zh-CN" altLang="en-US" dirty="0"/>
              <a:t>问题五</a:t>
            </a:r>
            <a:endParaRPr lang="zh-CN" altLang="en-US" dirty="0"/>
          </a:p>
        </p:txBody>
      </p:sp>
      <p:pic>
        <p:nvPicPr>
          <p:cNvPr id="7" name="图片 6"/>
          <p:cNvPicPr>
            <a:picLocks noChangeAspect="1"/>
          </p:cNvPicPr>
          <p:nvPr/>
        </p:nvPicPr>
        <p:blipFill>
          <a:blip r:embed="rId2"/>
          <a:stretch>
            <a:fillRect/>
          </a:stretch>
        </p:blipFill>
        <p:spPr>
          <a:xfrm>
            <a:off x="2521939" y="241153"/>
            <a:ext cx="9471094" cy="641843"/>
          </a:xfrm>
          <a:prstGeom prst="rect">
            <a:avLst/>
          </a:prstGeom>
        </p:spPr>
      </p:pic>
      <p:sp>
        <p:nvSpPr>
          <p:cNvPr id="8" name="右大括号 7"/>
          <p:cNvSpPr/>
          <p:nvPr/>
        </p:nvSpPr>
        <p:spPr>
          <a:xfrm>
            <a:off x="4450772" y="3429000"/>
            <a:ext cx="173182" cy="2119745"/>
          </a:xfrm>
          <a:prstGeom prst="rightBrace">
            <a:avLst>
              <a:gd name="adj1" fmla="val 8333"/>
              <a:gd name="adj2" fmla="val 47812"/>
            </a:avLst>
          </a:prstGeom>
          <a:ln w="44450" cap="rnd">
            <a:solidFill>
              <a:srgbClr val="FF0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9" name="文本框 8"/>
          <p:cNvSpPr txBox="1"/>
          <p:nvPr/>
        </p:nvSpPr>
        <p:spPr>
          <a:xfrm>
            <a:off x="4953000" y="3674340"/>
            <a:ext cx="1583634" cy="2062103"/>
          </a:xfrm>
          <a:prstGeom prst="rect">
            <a:avLst/>
          </a:prstGeom>
          <a:noFill/>
        </p:spPr>
        <p:txBody>
          <a:bodyPr wrap="square" rtlCol="0">
            <a:spAutoFit/>
          </a:bodyPr>
          <a:lstStyle/>
          <a:p>
            <a:r>
              <a:rPr lang="zh-CN" altLang="en-US" sz="3200" dirty="0"/>
              <a:t>保证了这部分操作的原子性</a:t>
            </a:r>
            <a:endParaRPr lang="zh-CN" altLang="en-US" sz="3200" dirty="0"/>
          </a:p>
        </p:txBody>
      </p:sp>
      <p:sp>
        <p:nvSpPr>
          <p:cNvPr id="10" name="文本框 9"/>
          <p:cNvSpPr txBox="1"/>
          <p:nvPr/>
        </p:nvSpPr>
        <p:spPr>
          <a:xfrm>
            <a:off x="6460435" y="1311965"/>
            <a:ext cx="4956313" cy="2554545"/>
          </a:xfrm>
          <a:prstGeom prst="rect">
            <a:avLst/>
          </a:prstGeom>
          <a:noFill/>
        </p:spPr>
        <p:txBody>
          <a:bodyPr wrap="square" rtlCol="0">
            <a:spAutoFit/>
          </a:bodyPr>
          <a:lstStyle/>
          <a:p>
            <a:r>
              <a:rPr lang="zh-CN" altLang="en-US" sz="3200" dirty="0"/>
              <a:t>如果没有</a:t>
            </a:r>
            <a:r>
              <a:rPr lang="en-US" altLang="zh-CN" sz="3200" dirty="0" err="1"/>
              <a:t>tickslock</a:t>
            </a:r>
            <a:r>
              <a:rPr lang="zh-CN" altLang="en-US" sz="3200" dirty="0"/>
              <a:t>锁，</a:t>
            </a:r>
            <a:r>
              <a:rPr lang="en-US" altLang="zh-CN" sz="3200" dirty="0"/>
              <a:t>ticks</a:t>
            </a:r>
            <a:r>
              <a:rPr lang="zh-CN" altLang="en-US" sz="3200" dirty="0"/>
              <a:t>变量可能在其他地方被</a:t>
            </a:r>
            <a:r>
              <a:rPr lang="en-US" altLang="zh-CN" sz="3200" dirty="0" err="1"/>
              <a:t>clockintr</a:t>
            </a:r>
            <a:r>
              <a:rPr lang="zh-CN" altLang="en-US" sz="3200" dirty="0"/>
              <a:t>改变，无法保证</a:t>
            </a:r>
            <a:r>
              <a:rPr lang="en-US" altLang="zh-CN" sz="3200" dirty="0"/>
              <a:t>ticks++</a:t>
            </a:r>
            <a:r>
              <a:rPr lang="zh-CN" altLang="en-US" sz="3200" dirty="0"/>
              <a:t>操作的原子性，从而导致</a:t>
            </a:r>
            <a:r>
              <a:rPr lang="en-US" altLang="zh-CN" sz="3200" dirty="0"/>
              <a:t>sleep</a:t>
            </a:r>
            <a:r>
              <a:rPr lang="zh-CN" altLang="en-US" sz="3200" dirty="0"/>
              <a:t>的时间出错</a:t>
            </a:r>
            <a:endParaRPr lang="zh-CN" altLang="en-US" sz="3200" dirty="0"/>
          </a:p>
        </p:txBody>
      </p:sp>
      <p:pic>
        <p:nvPicPr>
          <p:cNvPr id="12" name="图片 11"/>
          <p:cNvPicPr>
            <a:picLocks noChangeAspect="1"/>
          </p:cNvPicPr>
          <p:nvPr/>
        </p:nvPicPr>
        <p:blipFill>
          <a:blip r:embed="rId3"/>
          <a:stretch>
            <a:fillRect/>
          </a:stretch>
        </p:blipFill>
        <p:spPr>
          <a:xfrm>
            <a:off x="6606097" y="3957673"/>
            <a:ext cx="3578199" cy="2258354"/>
          </a:xfrm>
          <a:prstGeom prst="rect">
            <a:avLst/>
          </a:prstGeom>
        </p:spPr>
      </p:pic>
      <p:sp>
        <p:nvSpPr>
          <p:cNvPr id="2" name="灯片编号占位符 1"/>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1"/>
          <a:stretch>
            <a:fillRect/>
          </a:stretch>
        </p:blipFill>
        <p:spPr>
          <a:xfrm>
            <a:off x="408214" y="1354709"/>
            <a:ext cx="5443920" cy="5238247"/>
          </a:xfrm>
        </p:spPr>
      </p:pic>
      <p:sp>
        <p:nvSpPr>
          <p:cNvPr id="3" name="标题 2"/>
          <p:cNvSpPr>
            <a:spLocks noGrp="1"/>
          </p:cNvSpPr>
          <p:nvPr>
            <p:ph type="title"/>
          </p:nvPr>
        </p:nvSpPr>
        <p:spPr/>
        <p:txBody>
          <a:bodyPr>
            <a:normAutofit/>
          </a:bodyPr>
          <a:lstStyle/>
          <a:p>
            <a:r>
              <a:rPr lang="en-US" altLang="zh-CN" dirty="0"/>
              <a:t>sleep,</a:t>
            </a:r>
            <a:r>
              <a:rPr lang="zh-CN" altLang="en-US" dirty="0"/>
              <a:t> </a:t>
            </a:r>
            <a:r>
              <a:rPr lang="en-US" altLang="zh-CN" dirty="0"/>
              <a:t>sched, scheduler</a:t>
            </a:r>
            <a:r>
              <a:rPr lang="zh-CN" altLang="en-US" dirty="0"/>
              <a:t>函数执行过程</a:t>
            </a:r>
            <a:endParaRPr lang="zh-CN" altLang="en-US" dirty="0"/>
          </a:p>
        </p:txBody>
      </p:sp>
      <p:pic>
        <p:nvPicPr>
          <p:cNvPr id="7" name="图片 6"/>
          <p:cNvPicPr>
            <a:picLocks noChangeAspect="1"/>
          </p:cNvPicPr>
          <p:nvPr/>
        </p:nvPicPr>
        <p:blipFill>
          <a:blip r:embed="rId2"/>
          <a:stretch>
            <a:fillRect/>
          </a:stretch>
        </p:blipFill>
        <p:spPr>
          <a:xfrm>
            <a:off x="815009" y="6000309"/>
            <a:ext cx="2454293" cy="400492"/>
          </a:xfrm>
          <a:prstGeom prst="rect">
            <a:avLst/>
          </a:prstGeom>
        </p:spPr>
      </p:pic>
      <p:cxnSp>
        <p:nvCxnSpPr>
          <p:cNvPr id="9" name="直接箭头连接符 8"/>
          <p:cNvCxnSpPr/>
          <p:nvPr/>
        </p:nvCxnSpPr>
        <p:spPr>
          <a:xfrm flipV="1">
            <a:off x="3269302" y="1763778"/>
            <a:ext cx="3070566" cy="4285839"/>
          </a:xfrm>
          <a:prstGeom prst="straightConnector1">
            <a:avLst/>
          </a:prstGeom>
          <a:ln w="1016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526696" y="1862651"/>
            <a:ext cx="4827104" cy="1200329"/>
          </a:xfrm>
          <a:prstGeom prst="rect">
            <a:avLst/>
          </a:prstGeom>
          <a:noFill/>
        </p:spPr>
        <p:txBody>
          <a:bodyPr wrap="square" rtlCol="0">
            <a:spAutoFit/>
          </a:bodyPr>
          <a:lstStyle/>
          <a:p>
            <a:r>
              <a:rPr lang="en-US" altLang="zh-CN" sz="2400" dirty="0"/>
              <a:t>sleep</a:t>
            </a:r>
            <a:r>
              <a:rPr lang="zh-CN" altLang="en-US" sz="2400" dirty="0"/>
              <a:t>中调用</a:t>
            </a:r>
            <a:r>
              <a:rPr lang="en-US" altLang="zh-CN" sz="2400" dirty="0"/>
              <a:t>sched</a:t>
            </a:r>
            <a:r>
              <a:rPr lang="zh-CN" altLang="en-US" sz="2400" dirty="0"/>
              <a:t>函数</a:t>
            </a:r>
            <a:r>
              <a:rPr lang="en-US" altLang="zh-CN" sz="2400" dirty="0"/>
              <a:t>, sched</a:t>
            </a:r>
            <a:r>
              <a:rPr lang="zh-CN" altLang="en-US" sz="2400" dirty="0"/>
              <a:t>函数调用</a:t>
            </a:r>
            <a:r>
              <a:rPr lang="en-US" altLang="zh-CN" sz="2400" dirty="0" err="1"/>
              <a:t>swtch</a:t>
            </a:r>
            <a:r>
              <a:rPr lang="zh-CN" altLang="en-US" sz="2400" dirty="0"/>
              <a:t>函数将</a:t>
            </a:r>
            <a:r>
              <a:rPr lang="en-US" altLang="zh-CN" sz="2400" dirty="0" err="1"/>
              <a:t>cpu</a:t>
            </a:r>
            <a:r>
              <a:rPr lang="zh-CN" altLang="en-US" sz="2400" dirty="0"/>
              <a:t>上运行的进程切换到</a:t>
            </a:r>
            <a:r>
              <a:rPr lang="en-US" altLang="zh-CN" sz="2400" dirty="0"/>
              <a:t>scheduler</a:t>
            </a:r>
            <a:r>
              <a:rPr lang="zh-CN" altLang="en-US" sz="2400" dirty="0"/>
              <a:t>（</a:t>
            </a:r>
            <a:r>
              <a:rPr lang="en-US" altLang="zh-CN" sz="2400" dirty="0"/>
              <a:t>463</a:t>
            </a:r>
            <a:r>
              <a:rPr lang="zh-CN" altLang="en-US" sz="2400" dirty="0"/>
              <a:t>行）</a:t>
            </a:r>
            <a:endParaRPr lang="zh-CN" altLang="en-US" sz="2400" dirty="0"/>
          </a:p>
        </p:txBody>
      </p:sp>
      <p:pic>
        <p:nvPicPr>
          <p:cNvPr id="12" name="图片 11"/>
          <p:cNvPicPr>
            <a:picLocks noChangeAspect="1"/>
          </p:cNvPicPr>
          <p:nvPr/>
        </p:nvPicPr>
        <p:blipFill>
          <a:blip r:embed="rId3"/>
          <a:stretch>
            <a:fillRect/>
          </a:stretch>
        </p:blipFill>
        <p:spPr>
          <a:xfrm>
            <a:off x="6034664" y="1104685"/>
            <a:ext cx="5850924" cy="575951"/>
          </a:xfrm>
          <a:prstGeom prst="rect">
            <a:avLst/>
          </a:prstGeom>
        </p:spPr>
      </p:pic>
      <p:cxnSp>
        <p:nvCxnSpPr>
          <p:cNvPr id="19" name="直接箭头连接符 18"/>
          <p:cNvCxnSpPr/>
          <p:nvPr/>
        </p:nvCxnSpPr>
        <p:spPr>
          <a:xfrm flipH="1">
            <a:off x="8362122" y="2895600"/>
            <a:ext cx="1470991" cy="1011097"/>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4"/>
          <a:stretch>
            <a:fillRect/>
          </a:stretch>
        </p:blipFill>
        <p:spPr>
          <a:xfrm>
            <a:off x="5965384" y="4078255"/>
            <a:ext cx="5657553" cy="861391"/>
          </a:xfrm>
          <a:prstGeom prst="rect">
            <a:avLst/>
          </a:prstGeom>
        </p:spPr>
      </p:pic>
      <p:sp>
        <p:nvSpPr>
          <p:cNvPr id="2" name="灯片编号占位符 1"/>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时钟中断</a:t>
            </a:r>
            <a:endParaRPr lang="zh-CN" altLang="en-US" dirty="0"/>
          </a:p>
        </p:txBody>
      </p:sp>
      <p:sp>
        <p:nvSpPr>
          <p:cNvPr id="3" name="内容占位符 2"/>
          <p:cNvSpPr>
            <a:spLocks noGrp="1"/>
          </p:cNvSpPr>
          <p:nvPr>
            <p:ph idx="1"/>
          </p:nvPr>
        </p:nvSpPr>
        <p:spPr/>
        <p:txBody>
          <a:bodyPr>
            <a:normAutofit/>
          </a:bodyPr>
          <a:lstStyle/>
          <a:p>
            <a:pPr>
              <a:spcBef>
                <a:spcPts val="1800"/>
              </a:spcBef>
            </a:pPr>
            <a:r>
              <a:rPr lang="zh-CN" altLang="en-US" sz="2400" b="1" dirty="0"/>
              <a:t>意义：系统利用时钟中断维持系统时间、促使环境的切换，以保证所有进程共享</a:t>
            </a:r>
            <a:r>
              <a:rPr lang="en-US" altLang="zh-CN" sz="2400" b="1" dirty="0"/>
              <a:t>CPU</a:t>
            </a:r>
            <a:r>
              <a:rPr lang="zh-CN" altLang="en-US" sz="2400" b="1" dirty="0"/>
              <a:t>；利用时钟中断进行记帐、监督系统工作以及确定未来的调度优先级等工作（</a:t>
            </a:r>
            <a:r>
              <a:rPr lang="en-US" altLang="zh-CN" sz="2400" b="1" dirty="0" err="1"/>
              <a:t>sleep&amp;wakeup</a:t>
            </a:r>
            <a:r>
              <a:rPr lang="zh-CN" altLang="en-US" sz="2400" b="1" dirty="0"/>
              <a:t>）。</a:t>
            </a:r>
            <a:r>
              <a:rPr lang="zh-CN" altLang="en-US" sz="2400" b="1" i="1" dirty="0"/>
              <a:t>整个操作系统的脉搏。</a:t>
            </a:r>
            <a:endParaRPr lang="en-US" altLang="zh-CN" sz="2400" b="1" i="1" dirty="0"/>
          </a:p>
          <a:p>
            <a:pPr>
              <a:spcBef>
                <a:spcPts val="1800"/>
              </a:spcBef>
            </a:pPr>
            <a:endParaRPr lang="en-US" altLang="zh-CN" sz="2400" b="1" i="1" dirty="0"/>
          </a:p>
          <a:p>
            <a:pPr marL="0" indent="0">
              <a:spcBef>
                <a:spcPts val="1800"/>
              </a:spcBef>
              <a:buNone/>
            </a:pPr>
            <a:endParaRPr lang="en-US" altLang="zh-CN" sz="2400" dirty="0"/>
          </a:p>
        </p:txBody>
      </p:sp>
      <p:pic>
        <p:nvPicPr>
          <p:cNvPr id="1026" name="Picture 2" descr="在这里插入图片描述"/>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361323"/>
            <a:ext cx="5288280" cy="4475098"/>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162560" y="6413698"/>
            <a:ext cx="6096000" cy="307777"/>
          </a:xfrm>
          <a:prstGeom prst="rect">
            <a:avLst/>
          </a:prstGeom>
          <a:noFill/>
        </p:spPr>
        <p:txBody>
          <a:bodyPr wrap="square">
            <a:spAutoFit/>
          </a:bodyPr>
          <a:lstStyle/>
          <a:p>
            <a:r>
              <a:rPr lang="en-US" altLang="zh-CN" sz="1400" dirty="0"/>
              <a:t>https://blog.csdn.net/zzy980511/article/details/130642258</a:t>
            </a:r>
            <a:endParaRPr lang="zh-CN" altLang="en-US" sz="1400" dirty="0"/>
          </a:p>
        </p:txBody>
      </p:sp>
      <p:sp>
        <p:nvSpPr>
          <p:cNvPr id="11" name="矩形: 圆角 10"/>
          <p:cNvSpPr/>
          <p:nvPr/>
        </p:nvSpPr>
        <p:spPr>
          <a:xfrm>
            <a:off x="1075321" y="3781323"/>
            <a:ext cx="662039" cy="1075157"/>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w="57150">
                <a:solidFill>
                  <a:schemeClr val="tx1"/>
                </a:solidFill>
              </a:ln>
            </a:endParaRPr>
          </a:p>
        </p:txBody>
      </p:sp>
      <p:sp>
        <p:nvSpPr>
          <p:cNvPr id="12" name="矩形: 圆角 11"/>
          <p:cNvSpPr/>
          <p:nvPr/>
        </p:nvSpPr>
        <p:spPr>
          <a:xfrm>
            <a:off x="2453394" y="5747283"/>
            <a:ext cx="1112766" cy="231877"/>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2453476" y="4299348"/>
            <a:ext cx="1112684" cy="231877"/>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内容占位符 2"/>
          <p:cNvSpPr txBox="1"/>
          <p:nvPr/>
        </p:nvSpPr>
        <p:spPr>
          <a:xfrm>
            <a:off x="5260258" y="2665770"/>
            <a:ext cx="6330663" cy="3632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800"/>
              </a:spcBef>
            </a:pPr>
            <a:r>
              <a:rPr lang="zh-CN" altLang="en-US" sz="2400" b="1" dirty="0"/>
              <a:t>在</a:t>
            </a:r>
            <a:r>
              <a:rPr lang="en-US" altLang="zh-CN" sz="2400" b="1" dirty="0"/>
              <a:t>RISC-V</a:t>
            </a:r>
            <a:r>
              <a:rPr lang="zh-CN" altLang="en-US" sz="2400" b="1" dirty="0"/>
              <a:t>架构中时钟中断是由</a:t>
            </a:r>
            <a:r>
              <a:rPr lang="en-US" altLang="zh-CN" sz="2400" b="1" dirty="0"/>
              <a:t>CLINT(Core Local Interrupt Controller)</a:t>
            </a:r>
            <a:r>
              <a:rPr lang="zh-CN" altLang="en-US" sz="2400" b="1" dirty="0"/>
              <a:t>来管理的。</a:t>
            </a:r>
            <a:endParaRPr lang="en-US" altLang="zh-CN" sz="2400" b="1" dirty="0"/>
          </a:p>
          <a:p>
            <a:pPr>
              <a:spcBef>
                <a:spcPts val="1800"/>
              </a:spcBef>
            </a:pPr>
            <a:r>
              <a:rPr lang="en-US" altLang="zh-CN" sz="2400" b="1" dirty="0"/>
              <a:t>Xv6</a:t>
            </a:r>
            <a:r>
              <a:rPr lang="zh-CN" altLang="en-US" sz="2400" b="1" dirty="0"/>
              <a:t>中两阶段处理：</a:t>
            </a:r>
            <a:r>
              <a:rPr lang="en-US" altLang="zh-CN" sz="2400" b="1" dirty="0"/>
              <a:t>Xv6</a:t>
            </a:r>
            <a:r>
              <a:rPr lang="zh-CN" altLang="en-US" sz="2400" b="1" dirty="0"/>
              <a:t>内核中</a:t>
            </a:r>
            <a:r>
              <a:rPr lang="en-US" altLang="zh-CN" sz="2400" b="1" dirty="0"/>
              <a:t>M-Mode</a:t>
            </a:r>
            <a:r>
              <a:rPr lang="zh-CN" altLang="en-US" sz="2400" b="1" dirty="0"/>
              <a:t>下的时钟中断的</a:t>
            </a:r>
            <a:r>
              <a:rPr lang="en-US" altLang="zh-CN" sz="2400" b="1" dirty="0"/>
              <a:t>interrupt handler</a:t>
            </a:r>
            <a:r>
              <a:rPr lang="zh-CN" altLang="en-US" sz="2400" b="1" dirty="0"/>
              <a:t>会使用汇编代码主动触发一个</a:t>
            </a:r>
            <a:r>
              <a:rPr lang="en-US" altLang="zh-CN" sz="2400" b="1" dirty="0"/>
              <a:t>S-Mode</a:t>
            </a:r>
            <a:r>
              <a:rPr lang="zh-CN" altLang="en-US" sz="2400" b="1" dirty="0"/>
              <a:t>下的软中断，从而将时钟中断的处理权移交给位于</a:t>
            </a:r>
            <a:r>
              <a:rPr lang="en-US" altLang="zh-CN" sz="2400" b="1" dirty="0"/>
              <a:t>S-Mode</a:t>
            </a:r>
            <a:r>
              <a:rPr lang="zh-CN" altLang="en-US" sz="2400" b="1" dirty="0"/>
              <a:t>下的操作系统，操作系统处理完时钟中断之后会将这个软中断清除以表明完成了对时钟中断的处理。（后面详解）</a:t>
            </a:r>
            <a:endParaRPr lang="en-US" altLang="zh-CN" sz="2400" b="1" dirty="0"/>
          </a:p>
          <a:p>
            <a:pPr marL="0" indent="0">
              <a:spcBef>
                <a:spcPts val="1800"/>
              </a:spcBef>
              <a:buFont typeface="Arial" panose="020B0604020202020204" pitchFamily="34" charset="0"/>
              <a:buNone/>
            </a:pPr>
            <a:endParaRPr lang="en-US" altLang="zh-CN" sz="2400" dirty="0"/>
          </a:p>
        </p:txBody>
      </p:sp>
      <p:sp>
        <p:nvSpPr>
          <p:cNvPr id="4" name="灯片编号占位符 3"/>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7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7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heel(1)">
                                      <p:cBhvr>
                                        <p:cTn id="17"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1"/>
          <a:stretch>
            <a:fillRect/>
          </a:stretch>
        </p:blipFill>
        <p:spPr>
          <a:xfrm>
            <a:off x="781285" y="1222077"/>
            <a:ext cx="4970466" cy="5224159"/>
          </a:xfrm>
        </p:spPr>
      </p:pic>
      <p:pic>
        <p:nvPicPr>
          <p:cNvPr id="6" name="图片 5"/>
          <p:cNvPicPr>
            <a:picLocks noChangeAspect="1"/>
          </p:cNvPicPr>
          <p:nvPr/>
        </p:nvPicPr>
        <p:blipFill>
          <a:blip r:embed="rId2"/>
          <a:stretch>
            <a:fillRect/>
          </a:stretch>
        </p:blipFill>
        <p:spPr>
          <a:xfrm>
            <a:off x="1114865" y="5635923"/>
            <a:ext cx="1579762" cy="259364"/>
          </a:xfrm>
          <a:prstGeom prst="rect">
            <a:avLst/>
          </a:prstGeom>
        </p:spPr>
      </p:pic>
      <p:cxnSp>
        <p:nvCxnSpPr>
          <p:cNvPr id="8" name="直接箭头连接符 7"/>
          <p:cNvCxnSpPr/>
          <p:nvPr/>
        </p:nvCxnSpPr>
        <p:spPr>
          <a:xfrm flipV="1">
            <a:off x="2694627" y="1965108"/>
            <a:ext cx="4308200" cy="367081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7096539" y="1391478"/>
            <a:ext cx="4591878" cy="830997"/>
          </a:xfrm>
          <a:prstGeom prst="rect">
            <a:avLst/>
          </a:prstGeom>
          <a:noFill/>
        </p:spPr>
        <p:txBody>
          <a:bodyPr wrap="square" rtlCol="0">
            <a:spAutoFit/>
          </a:bodyPr>
          <a:lstStyle/>
          <a:p>
            <a:r>
              <a:rPr lang="zh-CN" altLang="en-US" sz="2400" dirty="0"/>
              <a:t>此处</a:t>
            </a:r>
            <a:r>
              <a:rPr lang="en-US" altLang="zh-CN" sz="2400" dirty="0"/>
              <a:t>release</a:t>
            </a:r>
            <a:r>
              <a:rPr lang="zh-CN" altLang="en-US" sz="2400" dirty="0"/>
              <a:t>的是</a:t>
            </a:r>
            <a:r>
              <a:rPr lang="en-US" altLang="zh-CN" sz="2400" dirty="0"/>
              <a:t>sleep</a:t>
            </a:r>
            <a:r>
              <a:rPr lang="zh-CN" altLang="en-US" sz="2400" dirty="0"/>
              <a:t>函数中</a:t>
            </a:r>
            <a:r>
              <a:rPr lang="en-US" altLang="zh-CN" sz="2400" dirty="0"/>
              <a:t>acquire</a:t>
            </a:r>
            <a:r>
              <a:rPr lang="zh-CN" altLang="en-US" sz="2400" dirty="0"/>
              <a:t>的</a:t>
            </a:r>
            <a:r>
              <a:rPr lang="en-US" altLang="zh-CN" sz="2400" dirty="0"/>
              <a:t>p-&gt;lock</a:t>
            </a:r>
            <a:endParaRPr lang="zh-CN" altLang="en-US" sz="2400" dirty="0"/>
          </a:p>
        </p:txBody>
      </p:sp>
      <p:sp>
        <p:nvSpPr>
          <p:cNvPr id="11" name="文本框 10"/>
          <p:cNvSpPr txBox="1"/>
          <p:nvPr/>
        </p:nvSpPr>
        <p:spPr>
          <a:xfrm>
            <a:off x="7176349" y="3054913"/>
            <a:ext cx="4234366" cy="1815882"/>
          </a:xfrm>
          <a:prstGeom prst="rect">
            <a:avLst/>
          </a:prstGeom>
          <a:noFill/>
        </p:spPr>
        <p:txBody>
          <a:bodyPr wrap="square" rtlCol="0">
            <a:spAutoFit/>
          </a:bodyPr>
          <a:lstStyle/>
          <a:p>
            <a:r>
              <a:rPr lang="zh-CN" altLang="en-US" sz="2800" dirty="0"/>
              <a:t>注意蓝色括号位置，</a:t>
            </a:r>
            <a:endParaRPr lang="en-US" altLang="zh-CN" sz="2800" dirty="0"/>
          </a:p>
          <a:p>
            <a:r>
              <a:rPr lang="zh-CN" altLang="en-US" sz="2800" dirty="0"/>
              <a:t>回到</a:t>
            </a:r>
            <a:r>
              <a:rPr lang="en-US" altLang="zh-CN" sz="2800" dirty="0"/>
              <a:t>for</a:t>
            </a:r>
            <a:r>
              <a:rPr lang="zh-CN" altLang="en-US" sz="2800" dirty="0"/>
              <a:t>循环继续检查</a:t>
            </a:r>
            <a:endParaRPr lang="en-US" altLang="zh-CN" sz="2800" dirty="0"/>
          </a:p>
          <a:p>
            <a:r>
              <a:rPr lang="zh-CN" altLang="en-US" sz="2800" dirty="0"/>
              <a:t>是否有</a:t>
            </a:r>
            <a:r>
              <a:rPr lang="en-US" altLang="zh-CN" sz="2800" dirty="0"/>
              <a:t>runnable</a:t>
            </a:r>
            <a:r>
              <a:rPr lang="zh-CN" altLang="en-US" sz="2800" dirty="0"/>
              <a:t>的进程，</a:t>
            </a:r>
            <a:endParaRPr lang="en-US" altLang="zh-CN" sz="2800" dirty="0"/>
          </a:p>
          <a:p>
            <a:r>
              <a:rPr lang="en-US" altLang="zh-CN" sz="2800" dirty="0" err="1"/>
              <a:t>swtch</a:t>
            </a:r>
            <a:r>
              <a:rPr lang="zh-CN" altLang="en-US" sz="2800" dirty="0"/>
              <a:t>到</a:t>
            </a:r>
            <a:r>
              <a:rPr lang="en-US" altLang="zh-CN" sz="2800" dirty="0"/>
              <a:t>sleep</a:t>
            </a:r>
            <a:r>
              <a:rPr lang="zh-CN" altLang="en-US" sz="2800" dirty="0"/>
              <a:t>函数</a:t>
            </a:r>
            <a:endParaRPr lang="zh-CN" altLang="en-US" sz="2800" dirty="0"/>
          </a:p>
        </p:txBody>
      </p:sp>
      <p:sp>
        <p:nvSpPr>
          <p:cNvPr id="4" name="标题 2"/>
          <p:cNvSpPr>
            <a:spLocks noGrp="1"/>
          </p:cNvSpPr>
          <p:nvPr>
            <p:ph type="title"/>
          </p:nvPr>
        </p:nvSpPr>
        <p:spPr>
          <a:xfrm>
            <a:off x="815009" y="0"/>
            <a:ext cx="10538791" cy="1021543"/>
          </a:xfrm>
        </p:spPr>
        <p:txBody>
          <a:bodyPr>
            <a:normAutofit/>
          </a:bodyPr>
          <a:lstStyle/>
          <a:p>
            <a:r>
              <a:rPr lang="en-US" altLang="zh-CN" dirty="0"/>
              <a:t>sleep,</a:t>
            </a:r>
            <a:r>
              <a:rPr lang="zh-CN" altLang="en-US" dirty="0"/>
              <a:t> </a:t>
            </a:r>
            <a:r>
              <a:rPr lang="en-US" altLang="zh-CN" dirty="0"/>
              <a:t>sched, scheduler</a:t>
            </a:r>
            <a:r>
              <a:rPr lang="zh-CN" altLang="en-US" dirty="0"/>
              <a:t>函数执行过程</a:t>
            </a:r>
            <a:endParaRPr lang="zh-CN" altLang="en-US" dirty="0"/>
          </a:p>
        </p:txBody>
      </p:sp>
      <p:sp>
        <p:nvSpPr>
          <p:cNvPr id="2" name="灯片编号占位符 1"/>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p:cNvPicPr>
            <a:picLocks noGrp="1" noChangeAspect="1"/>
          </p:cNvPicPr>
          <p:nvPr>
            <p:ph idx="1"/>
          </p:nvPr>
        </p:nvPicPr>
        <p:blipFill>
          <a:blip r:embed="rId1"/>
          <a:stretch>
            <a:fillRect/>
          </a:stretch>
        </p:blipFill>
        <p:spPr>
          <a:xfrm>
            <a:off x="897454" y="3625744"/>
            <a:ext cx="3214506" cy="2651905"/>
          </a:xfrm>
        </p:spPr>
      </p:pic>
      <p:sp>
        <p:nvSpPr>
          <p:cNvPr id="9" name="文本框 8"/>
          <p:cNvSpPr txBox="1"/>
          <p:nvPr/>
        </p:nvSpPr>
        <p:spPr>
          <a:xfrm>
            <a:off x="1003940" y="1482411"/>
            <a:ext cx="10373051" cy="1569660"/>
          </a:xfrm>
          <a:prstGeom prst="rect">
            <a:avLst/>
          </a:prstGeom>
          <a:noFill/>
        </p:spPr>
        <p:txBody>
          <a:bodyPr wrap="square" rtlCol="0">
            <a:spAutoFit/>
          </a:bodyPr>
          <a:lstStyle/>
          <a:p>
            <a:r>
              <a:rPr lang="zh-CN" altLang="en-US" sz="2400" dirty="0"/>
              <a:t>由于此时的进程已经是</a:t>
            </a:r>
            <a:r>
              <a:rPr lang="en-US" altLang="zh-CN" sz="2400" dirty="0"/>
              <a:t>running</a:t>
            </a:r>
            <a:r>
              <a:rPr lang="zh-CN" altLang="en-US" sz="2400" dirty="0"/>
              <a:t>状态，所以要将</a:t>
            </a:r>
            <a:r>
              <a:rPr lang="en-US" altLang="zh-CN" sz="2400" dirty="0"/>
              <a:t>p-&gt;</a:t>
            </a:r>
            <a:r>
              <a:rPr lang="en-US" altLang="zh-CN" sz="2400" dirty="0" err="1"/>
              <a:t>chan</a:t>
            </a:r>
            <a:r>
              <a:rPr lang="zh-CN" altLang="en-US" sz="2400" dirty="0"/>
              <a:t>置零，</a:t>
            </a:r>
            <a:r>
              <a:rPr lang="en-US" altLang="zh-CN" sz="2400" dirty="0"/>
              <a:t>release</a:t>
            </a:r>
            <a:r>
              <a:rPr lang="zh-CN" altLang="en-US" sz="2400" dirty="0"/>
              <a:t>该进程的</a:t>
            </a:r>
            <a:r>
              <a:rPr lang="en-US" altLang="zh-CN" sz="2400" dirty="0"/>
              <a:t>p-&gt;lock</a:t>
            </a:r>
            <a:r>
              <a:rPr lang="zh-CN" altLang="en-US" sz="2400" dirty="0"/>
              <a:t>，从而使得</a:t>
            </a:r>
            <a:r>
              <a:rPr lang="en-US" altLang="zh-CN" sz="2400" dirty="0" err="1"/>
              <a:t>clockintr</a:t>
            </a:r>
            <a:r>
              <a:rPr lang="zh-CN" altLang="en-US" sz="2400" dirty="0"/>
              <a:t>中断可以执行（一方面</a:t>
            </a:r>
            <a:r>
              <a:rPr lang="en-US" altLang="zh-CN" sz="2400" dirty="0"/>
              <a:t>xv6</a:t>
            </a:r>
            <a:r>
              <a:rPr lang="zh-CN" altLang="en-US" sz="2400" dirty="0"/>
              <a:t>规定任何一个</a:t>
            </a:r>
            <a:r>
              <a:rPr lang="en-US" altLang="zh-CN" sz="2400" dirty="0" err="1"/>
              <a:t>cpu</a:t>
            </a:r>
            <a:r>
              <a:rPr lang="zh-CN" altLang="en-US" sz="2400" dirty="0"/>
              <a:t>获取任何锁，</a:t>
            </a:r>
            <a:r>
              <a:rPr lang="en-US" altLang="zh-CN" sz="2400" dirty="0"/>
              <a:t>xv6</a:t>
            </a:r>
            <a:r>
              <a:rPr lang="zh-CN" altLang="en-US" sz="2400" dirty="0"/>
              <a:t>都会禁用该</a:t>
            </a:r>
            <a:r>
              <a:rPr lang="en-US" altLang="zh-CN" sz="2400" dirty="0" err="1"/>
              <a:t>cpu</a:t>
            </a:r>
            <a:r>
              <a:rPr lang="zh-CN" altLang="en-US" sz="2400" dirty="0"/>
              <a:t>上的中断，另一方面</a:t>
            </a:r>
            <a:r>
              <a:rPr lang="en-US" altLang="zh-CN" sz="2400" dirty="0" err="1"/>
              <a:t>clockintr</a:t>
            </a:r>
            <a:r>
              <a:rPr lang="zh-CN" altLang="en-US" sz="2400" dirty="0"/>
              <a:t>函数要调用</a:t>
            </a:r>
            <a:r>
              <a:rPr lang="en-US" altLang="zh-CN" sz="2400" dirty="0"/>
              <a:t>wakeup</a:t>
            </a:r>
            <a:r>
              <a:rPr lang="zh-CN" altLang="en-US" sz="2400" dirty="0"/>
              <a:t>，而</a:t>
            </a:r>
            <a:r>
              <a:rPr lang="en-US" altLang="zh-CN" sz="2400" dirty="0"/>
              <a:t>wakeup</a:t>
            </a:r>
            <a:r>
              <a:rPr lang="zh-CN" altLang="en-US" sz="2400" dirty="0"/>
              <a:t>需要</a:t>
            </a:r>
            <a:r>
              <a:rPr lang="en-US" altLang="zh-CN" sz="2400" dirty="0"/>
              <a:t>acquire p-&gt;lock)</a:t>
            </a:r>
            <a:endParaRPr lang="zh-CN" altLang="en-US" sz="2400" dirty="0"/>
          </a:p>
        </p:txBody>
      </p:sp>
      <p:pic>
        <p:nvPicPr>
          <p:cNvPr id="11" name="图片 10"/>
          <p:cNvPicPr>
            <a:picLocks noChangeAspect="1"/>
          </p:cNvPicPr>
          <p:nvPr/>
        </p:nvPicPr>
        <p:blipFill>
          <a:blip r:embed="rId2"/>
          <a:stretch>
            <a:fillRect/>
          </a:stretch>
        </p:blipFill>
        <p:spPr>
          <a:xfrm>
            <a:off x="4593382" y="3645774"/>
            <a:ext cx="3441225" cy="2576165"/>
          </a:xfrm>
          <a:prstGeom prst="rect">
            <a:avLst/>
          </a:prstGeom>
        </p:spPr>
      </p:pic>
      <p:pic>
        <p:nvPicPr>
          <p:cNvPr id="13" name="图片 12"/>
          <p:cNvPicPr>
            <a:picLocks noChangeAspect="1"/>
          </p:cNvPicPr>
          <p:nvPr/>
        </p:nvPicPr>
        <p:blipFill>
          <a:blip r:embed="rId3"/>
          <a:stretch>
            <a:fillRect/>
          </a:stretch>
        </p:blipFill>
        <p:spPr>
          <a:xfrm>
            <a:off x="8516029" y="3625744"/>
            <a:ext cx="3207901" cy="2596195"/>
          </a:xfrm>
          <a:prstGeom prst="rect">
            <a:avLst/>
          </a:prstGeom>
        </p:spPr>
      </p:pic>
      <p:pic>
        <p:nvPicPr>
          <p:cNvPr id="14" name="图片 13"/>
          <p:cNvPicPr>
            <a:picLocks noChangeAspect="1"/>
          </p:cNvPicPr>
          <p:nvPr/>
        </p:nvPicPr>
        <p:blipFill>
          <a:blip r:embed="rId4"/>
          <a:stretch>
            <a:fillRect/>
          </a:stretch>
        </p:blipFill>
        <p:spPr>
          <a:xfrm>
            <a:off x="4837620" y="5343232"/>
            <a:ext cx="2613112" cy="427143"/>
          </a:xfrm>
          <a:prstGeom prst="rect">
            <a:avLst/>
          </a:prstGeom>
        </p:spPr>
      </p:pic>
      <p:pic>
        <p:nvPicPr>
          <p:cNvPr id="15" name="图片 14"/>
          <p:cNvPicPr>
            <a:picLocks noChangeAspect="1"/>
          </p:cNvPicPr>
          <p:nvPr/>
        </p:nvPicPr>
        <p:blipFill>
          <a:blip r:embed="rId4"/>
          <a:stretch>
            <a:fillRect/>
          </a:stretch>
        </p:blipFill>
        <p:spPr>
          <a:xfrm>
            <a:off x="8823834" y="5245121"/>
            <a:ext cx="2553157" cy="417343"/>
          </a:xfrm>
          <a:prstGeom prst="rect">
            <a:avLst/>
          </a:prstGeom>
        </p:spPr>
      </p:pic>
      <p:pic>
        <p:nvPicPr>
          <p:cNvPr id="17" name="图片 16"/>
          <p:cNvPicPr>
            <a:picLocks noChangeAspect="1"/>
          </p:cNvPicPr>
          <p:nvPr/>
        </p:nvPicPr>
        <p:blipFill>
          <a:blip r:embed="rId4"/>
          <a:stretch>
            <a:fillRect/>
          </a:stretch>
        </p:blipFill>
        <p:spPr>
          <a:xfrm>
            <a:off x="897454" y="4438323"/>
            <a:ext cx="1815604" cy="296781"/>
          </a:xfrm>
          <a:prstGeom prst="rect">
            <a:avLst/>
          </a:prstGeom>
        </p:spPr>
      </p:pic>
      <p:sp>
        <p:nvSpPr>
          <p:cNvPr id="4" name="标题 2"/>
          <p:cNvSpPr>
            <a:spLocks noGrp="1"/>
          </p:cNvSpPr>
          <p:nvPr>
            <p:ph type="title"/>
          </p:nvPr>
        </p:nvSpPr>
        <p:spPr>
          <a:xfrm>
            <a:off x="815009" y="0"/>
            <a:ext cx="10538791" cy="1021543"/>
          </a:xfrm>
        </p:spPr>
        <p:txBody>
          <a:bodyPr>
            <a:normAutofit/>
          </a:bodyPr>
          <a:lstStyle/>
          <a:p>
            <a:r>
              <a:rPr lang="en-US" altLang="zh-CN" dirty="0"/>
              <a:t>sleep,</a:t>
            </a:r>
            <a:r>
              <a:rPr lang="zh-CN" altLang="en-US" dirty="0"/>
              <a:t> </a:t>
            </a:r>
            <a:r>
              <a:rPr lang="en-US" altLang="zh-CN" dirty="0"/>
              <a:t>sched, scheduler</a:t>
            </a:r>
            <a:r>
              <a:rPr lang="zh-CN" altLang="en-US" dirty="0"/>
              <a:t>函数执行过程</a:t>
            </a:r>
            <a:endParaRPr lang="zh-CN" altLang="en-US" dirty="0"/>
          </a:p>
        </p:txBody>
      </p:sp>
      <p:sp>
        <p:nvSpPr>
          <p:cNvPr id="2" name="灯片编号占位符 1"/>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907026" y="1429199"/>
            <a:ext cx="4934732" cy="4542109"/>
          </a:xfrm>
          <a:prstGeom prst="rect">
            <a:avLst/>
          </a:prstGeom>
        </p:spPr>
      </p:pic>
      <p:cxnSp>
        <p:nvCxnSpPr>
          <p:cNvPr id="6" name="直接箭头连接符 5"/>
          <p:cNvCxnSpPr/>
          <p:nvPr/>
        </p:nvCxnSpPr>
        <p:spPr>
          <a:xfrm flipV="1">
            <a:off x="3332018" y="4184073"/>
            <a:ext cx="3034146" cy="65809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7" name="文本框 6"/>
          <p:cNvSpPr txBox="1"/>
          <p:nvPr/>
        </p:nvSpPr>
        <p:spPr>
          <a:xfrm>
            <a:off x="6565504" y="3820620"/>
            <a:ext cx="3697357" cy="1384995"/>
          </a:xfrm>
          <a:prstGeom prst="rect">
            <a:avLst/>
          </a:prstGeom>
          <a:noFill/>
        </p:spPr>
        <p:txBody>
          <a:bodyPr wrap="square" rtlCol="0">
            <a:spAutoFit/>
          </a:bodyPr>
          <a:lstStyle/>
          <a:p>
            <a:r>
              <a:rPr lang="zh-CN" altLang="en-US" sz="2800" dirty="0"/>
              <a:t>在</a:t>
            </a:r>
            <a:r>
              <a:rPr lang="en-US" altLang="zh-CN" sz="2800" dirty="0"/>
              <a:t>release</a:t>
            </a:r>
            <a:r>
              <a:rPr lang="zh-CN" altLang="en-US" sz="2800" dirty="0"/>
              <a:t>和</a:t>
            </a:r>
            <a:r>
              <a:rPr lang="en-US" altLang="zh-CN" sz="2800" dirty="0"/>
              <a:t>acquire</a:t>
            </a:r>
            <a:r>
              <a:rPr lang="zh-CN" altLang="en-US" sz="2800" dirty="0"/>
              <a:t>之间进行</a:t>
            </a:r>
            <a:r>
              <a:rPr lang="en-US" altLang="zh-CN" sz="2800" dirty="0" err="1"/>
              <a:t>clockintr</a:t>
            </a:r>
            <a:r>
              <a:rPr lang="zh-CN" altLang="en-US" sz="2800" dirty="0"/>
              <a:t>中断</a:t>
            </a:r>
            <a:endParaRPr lang="en-US" altLang="zh-CN" sz="2800" dirty="0"/>
          </a:p>
          <a:p>
            <a:r>
              <a:rPr lang="zh-CN" altLang="en-US" sz="2800" dirty="0"/>
              <a:t>使得</a:t>
            </a:r>
            <a:r>
              <a:rPr lang="en-US" altLang="zh-CN" sz="2800" dirty="0"/>
              <a:t>ticks++</a:t>
            </a:r>
            <a:endParaRPr lang="zh-CN" altLang="en-US" sz="2800" dirty="0"/>
          </a:p>
        </p:txBody>
      </p:sp>
      <p:pic>
        <p:nvPicPr>
          <p:cNvPr id="8" name="图片 7"/>
          <p:cNvPicPr>
            <a:picLocks noChangeAspect="1"/>
          </p:cNvPicPr>
          <p:nvPr/>
        </p:nvPicPr>
        <p:blipFill>
          <a:blip r:embed="rId2"/>
          <a:stretch>
            <a:fillRect/>
          </a:stretch>
        </p:blipFill>
        <p:spPr>
          <a:xfrm>
            <a:off x="6656097" y="1419419"/>
            <a:ext cx="3214879" cy="2401201"/>
          </a:xfrm>
          <a:prstGeom prst="rect">
            <a:avLst/>
          </a:prstGeom>
        </p:spPr>
      </p:pic>
      <p:sp>
        <p:nvSpPr>
          <p:cNvPr id="9" name="标题 2"/>
          <p:cNvSpPr>
            <a:spLocks noGrp="1"/>
          </p:cNvSpPr>
          <p:nvPr>
            <p:ph type="title"/>
          </p:nvPr>
        </p:nvSpPr>
        <p:spPr>
          <a:xfrm>
            <a:off x="815009" y="0"/>
            <a:ext cx="10538791" cy="1021543"/>
          </a:xfrm>
        </p:spPr>
        <p:txBody>
          <a:bodyPr>
            <a:normAutofit/>
          </a:bodyPr>
          <a:lstStyle/>
          <a:p>
            <a:r>
              <a:rPr lang="en-US" altLang="zh-CN" dirty="0"/>
              <a:t>sleep,</a:t>
            </a:r>
            <a:r>
              <a:rPr lang="zh-CN" altLang="en-US" dirty="0"/>
              <a:t> </a:t>
            </a:r>
            <a:r>
              <a:rPr lang="en-US" altLang="zh-CN" dirty="0"/>
              <a:t>sched, scheduler</a:t>
            </a:r>
            <a:r>
              <a:rPr lang="zh-CN" altLang="en-US" dirty="0"/>
              <a:t>函数执行过程</a:t>
            </a:r>
            <a:endParaRPr lang="zh-CN" altLang="en-US" dirty="0"/>
          </a:p>
        </p:txBody>
      </p:sp>
      <p:sp>
        <p:nvSpPr>
          <p:cNvPr id="2" name="灯片编号占位符 1"/>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1"/>
          <a:stretch>
            <a:fillRect/>
          </a:stretch>
        </p:blipFill>
        <p:spPr>
          <a:xfrm>
            <a:off x="993197" y="1255169"/>
            <a:ext cx="4021804" cy="5435285"/>
          </a:xfrm>
        </p:spPr>
      </p:pic>
      <p:sp>
        <p:nvSpPr>
          <p:cNvPr id="6" name="文本框 5"/>
          <p:cNvSpPr txBox="1"/>
          <p:nvPr/>
        </p:nvSpPr>
        <p:spPr>
          <a:xfrm>
            <a:off x="5656785" y="1499389"/>
            <a:ext cx="5514798" cy="2308324"/>
          </a:xfrm>
          <a:prstGeom prst="rect">
            <a:avLst/>
          </a:prstGeom>
          <a:noFill/>
        </p:spPr>
        <p:txBody>
          <a:bodyPr wrap="square" rtlCol="0">
            <a:spAutoFit/>
          </a:bodyPr>
          <a:lstStyle/>
          <a:p>
            <a:r>
              <a:rPr lang="zh-CN" altLang="en-US" sz="2400" dirty="0"/>
              <a:t>事实上，我们这里进行完了一次完整的</a:t>
            </a:r>
            <a:r>
              <a:rPr lang="en-US" altLang="zh-CN" sz="2400" dirty="0"/>
              <a:t>sleep</a:t>
            </a:r>
            <a:r>
              <a:rPr lang="zh-CN" altLang="en-US" sz="2400" dirty="0"/>
              <a:t>函数，回到</a:t>
            </a:r>
            <a:r>
              <a:rPr lang="en-US" altLang="zh-CN" sz="2400" dirty="0" err="1"/>
              <a:t>sys_sleep</a:t>
            </a:r>
            <a:r>
              <a:rPr lang="zh-CN" altLang="en-US" sz="2400" dirty="0"/>
              <a:t>中，注意粉色括号位置，我们会回到</a:t>
            </a:r>
            <a:r>
              <a:rPr lang="en-US" altLang="zh-CN" sz="2400" dirty="0"/>
              <a:t>while</a:t>
            </a:r>
            <a:r>
              <a:rPr lang="zh-CN" altLang="en-US" sz="2400" dirty="0"/>
              <a:t>循环进行判定</a:t>
            </a:r>
            <a:r>
              <a:rPr lang="en-US" altLang="zh-CN" sz="2400" dirty="0"/>
              <a:t>——</a:t>
            </a:r>
            <a:r>
              <a:rPr lang="zh-CN" altLang="en-US" sz="2400" dirty="0"/>
              <a:t>加</a:t>
            </a:r>
            <a:r>
              <a:rPr lang="en-US" altLang="zh-CN" sz="2400" dirty="0"/>
              <a:t>1</a:t>
            </a:r>
            <a:r>
              <a:rPr lang="zh-CN" altLang="en-US" sz="2400" dirty="0"/>
              <a:t>后的</a:t>
            </a:r>
            <a:r>
              <a:rPr lang="en-US" altLang="zh-CN" sz="2400" dirty="0"/>
              <a:t>ticks</a:t>
            </a:r>
            <a:r>
              <a:rPr lang="zh-CN" altLang="en-US" sz="2400" dirty="0"/>
              <a:t>是否满足醒来的条件，如果不满足，则执行</a:t>
            </a:r>
            <a:r>
              <a:rPr lang="en-US" altLang="zh-CN" sz="2400" dirty="0"/>
              <a:t>sleep</a:t>
            </a:r>
            <a:r>
              <a:rPr lang="zh-CN" altLang="en-US" sz="2400" dirty="0"/>
              <a:t>让他继续睡下去；否则跳出</a:t>
            </a:r>
            <a:r>
              <a:rPr lang="en-US" altLang="zh-CN" sz="2400" dirty="0"/>
              <a:t>while</a:t>
            </a:r>
            <a:r>
              <a:rPr lang="zh-CN" altLang="en-US" sz="2400" dirty="0"/>
              <a:t>循环</a:t>
            </a:r>
            <a:endParaRPr lang="zh-CN" altLang="en-US" sz="2400" dirty="0"/>
          </a:p>
        </p:txBody>
      </p:sp>
      <p:pic>
        <p:nvPicPr>
          <p:cNvPr id="7" name="图片 6"/>
          <p:cNvPicPr>
            <a:picLocks noChangeAspect="1"/>
          </p:cNvPicPr>
          <p:nvPr/>
        </p:nvPicPr>
        <p:blipFill>
          <a:blip r:embed="rId2"/>
          <a:stretch>
            <a:fillRect/>
          </a:stretch>
        </p:blipFill>
        <p:spPr>
          <a:xfrm>
            <a:off x="4562507" y="3701615"/>
            <a:ext cx="196915" cy="271196"/>
          </a:xfrm>
          <a:prstGeom prst="rect">
            <a:avLst/>
          </a:prstGeom>
        </p:spPr>
      </p:pic>
      <p:pic>
        <p:nvPicPr>
          <p:cNvPr id="8" name="图片 7"/>
          <p:cNvPicPr>
            <a:picLocks noChangeAspect="1"/>
          </p:cNvPicPr>
          <p:nvPr/>
        </p:nvPicPr>
        <p:blipFill>
          <a:blip r:embed="rId2"/>
          <a:stretch>
            <a:fillRect/>
          </a:stretch>
        </p:blipFill>
        <p:spPr>
          <a:xfrm flipH="1">
            <a:off x="1221093" y="5569404"/>
            <a:ext cx="292426" cy="251298"/>
          </a:xfrm>
          <a:prstGeom prst="rect">
            <a:avLst/>
          </a:prstGeom>
        </p:spPr>
      </p:pic>
      <p:cxnSp>
        <p:nvCxnSpPr>
          <p:cNvPr id="10" name="直接箭头连接符 9"/>
          <p:cNvCxnSpPr/>
          <p:nvPr/>
        </p:nvCxnSpPr>
        <p:spPr>
          <a:xfrm flipV="1">
            <a:off x="4015409" y="3213811"/>
            <a:ext cx="1686812" cy="2044621"/>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标题 2"/>
          <p:cNvSpPr>
            <a:spLocks noGrp="1"/>
          </p:cNvSpPr>
          <p:nvPr>
            <p:ph type="title"/>
          </p:nvPr>
        </p:nvSpPr>
        <p:spPr>
          <a:xfrm>
            <a:off x="815009" y="0"/>
            <a:ext cx="10538791" cy="1021543"/>
          </a:xfrm>
        </p:spPr>
        <p:txBody>
          <a:bodyPr>
            <a:normAutofit/>
          </a:bodyPr>
          <a:lstStyle/>
          <a:p>
            <a:r>
              <a:rPr lang="en-US" altLang="zh-CN" dirty="0" err="1"/>
              <a:t>sys_sleep</a:t>
            </a:r>
            <a:r>
              <a:rPr lang="zh-CN" altLang="en-US" dirty="0"/>
              <a:t>的执行</a:t>
            </a:r>
            <a:endParaRPr lang="zh-CN" altLang="en-US" dirty="0"/>
          </a:p>
        </p:txBody>
      </p:sp>
      <p:sp>
        <p:nvSpPr>
          <p:cNvPr id="2" name="灯片编号占位符 1"/>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1040765" y="1105535"/>
            <a:ext cx="8221345" cy="674370"/>
          </a:xfrm>
          <a:prstGeom prst="rect">
            <a:avLst/>
          </a:prstGeom>
        </p:spPr>
      </p:pic>
      <p:sp>
        <p:nvSpPr>
          <p:cNvPr id="2" name="标题 1"/>
          <p:cNvSpPr>
            <a:spLocks noGrp="1"/>
          </p:cNvSpPr>
          <p:nvPr>
            <p:ph type="title"/>
          </p:nvPr>
        </p:nvSpPr>
        <p:spPr>
          <a:xfrm>
            <a:off x="838200" y="0"/>
            <a:ext cx="10515600" cy="1021543"/>
          </a:xfrm>
        </p:spPr>
        <p:txBody>
          <a:bodyPr/>
          <a:lstStyle/>
          <a:p>
            <a:r>
              <a:rPr lang="zh-CN" altLang="en-US" dirty="0"/>
              <a:t>问题</a:t>
            </a:r>
            <a:r>
              <a:rPr lang="zh-CN" altLang="en-US" dirty="0"/>
              <a:t>六</a:t>
            </a:r>
            <a:endParaRPr lang="zh-CN" altLang="en-US" dirty="0"/>
          </a:p>
        </p:txBody>
      </p:sp>
      <p:sp>
        <p:nvSpPr>
          <p:cNvPr id="9" name="文本框 8"/>
          <p:cNvSpPr txBox="1"/>
          <p:nvPr/>
        </p:nvSpPr>
        <p:spPr>
          <a:xfrm>
            <a:off x="7255028" y="2053302"/>
            <a:ext cx="4936972" cy="4384675"/>
          </a:xfrm>
          <a:prstGeom prst="rect">
            <a:avLst/>
          </a:prstGeom>
          <a:noFill/>
        </p:spPr>
        <p:txBody>
          <a:bodyPr wrap="square">
            <a:spAutoFit/>
          </a:bodyPr>
          <a:lstStyle/>
          <a:p>
            <a:pPr marL="285750" indent="-285750">
              <a:spcBef>
                <a:spcPts val="1800"/>
              </a:spcBef>
              <a:buFont typeface="Arial" panose="020B0604020202020204" pitchFamily="34" charset="0"/>
              <a:buChar char="•"/>
            </a:pPr>
            <a:r>
              <a:rPr lang="zh-CN" altLang="en-US" b="1" dirty="0"/>
              <a:t>当我们的</a:t>
            </a:r>
            <a:r>
              <a:rPr lang="en-US" altLang="zh-CN" b="1" dirty="0"/>
              <a:t>RUNNABLE</a:t>
            </a:r>
            <a:r>
              <a:rPr lang="zh-CN" altLang="en-US" b="1" dirty="0"/>
              <a:t>队列中没有任何进程时，我们就会陷入无限循环找寻，而只有定时器中断调用</a:t>
            </a:r>
            <a:r>
              <a:rPr lang="en-US" altLang="zh-CN" b="1" dirty="0"/>
              <a:t>wakeup</a:t>
            </a:r>
            <a:r>
              <a:rPr lang="zh-CN" altLang="en-US" b="1" dirty="0"/>
              <a:t>才能让</a:t>
            </a:r>
            <a:r>
              <a:rPr lang="en-US" altLang="zh-CN" b="1" dirty="0"/>
              <a:t>sleep</a:t>
            </a:r>
            <a:r>
              <a:rPr lang="zh-CN" altLang="en-US" b="1" dirty="0"/>
              <a:t>重新拿到锁将新的进程送入</a:t>
            </a:r>
            <a:r>
              <a:rPr lang="en-US" altLang="zh-CN" b="1" dirty="0"/>
              <a:t>chan</a:t>
            </a:r>
            <a:r>
              <a:rPr lang="zh-CN" altLang="en-US" b="1" dirty="0"/>
              <a:t>。</a:t>
            </a:r>
            <a:endParaRPr lang="zh-CN" altLang="en-US" b="1" dirty="0"/>
          </a:p>
          <a:p>
            <a:pPr marL="285750" indent="-285750">
              <a:spcBef>
                <a:spcPts val="1800"/>
              </a:spcBef>
              <a:buFont typeface="Arial" panose="020B0604020202020204" pitchFamily="34" charset="0"/>
              <a:buChar char="•"/>
            </a:pPr>
            <a:r>
              <a:rPr lang="zh-CN" altLang="en-US" b="1" dirty="0"/>
              <a:t>但是可能会有一种情况发生：在</a:t>
            </a:r>
            <a:r>
              <a:rPr lang="en-US" altLang="zh-CN" b="1" dirty="0"/>
              <a:t>RUNNABLE</a:t>
            </a:r>
            <a:r>
              <a:rPr lang="zh-CN" altLang="en-US" b="1" dirty="0"/>
              <a:t>队列中没有进程并且无法</a:t>
            </a:r>
            <a:r>
              <a:rPr lang="en-US" altLang="zh-CN" b="1" dirty="0"/>
              <a:t>wakeup</a:t>
            </a:r>
            <a:r>
              <a:rPr lang="zh-CN" altLang="en-US" b="1" dirty="0"/>
              <a:t>就会陷入无限死循环，而内核态的</a:t>
            </a:r>
            <a:r>
              <a:rPr lang="en-US" altLang="zh-CN" b="1" dirty="0"/>
              <a:t>trap</a:t>
            </a:r>
            <a:r>
              <a:rPr lang="zh-CN" altLang="en-US" b="1" dirty="0"/>
              <a:t>就会引起关中断。</a:t>
            </a:r>
            <a:endParaRPr lang="en-US" altLang="zh-CN" b="1" dirty="0"/>
          </a:p>
          <a:p>
            <a:pPr marL="285750" indent="-285750">
              <a:spcBef>
                <a:spcPts val="1800"/>
              </a:spcBef>
              <a:buFont typeface="Arial" panose="020B0604020202020204" pitchFamily="34" charset="0"/>
              <a:buChar char="•"/>
            </a:pPr>
            <a:r>
              <a:rPr lang="zh-CN" altLang="en-US" b="1" dirty="0"/>
              <a:t>经过寻找会发现</a:t>
            </a:r>
            <a:r>
              <a:rPr lang="en-US" altLang="zh-CN" b="1" dirty="0"/>
              <a:t>yield</a:t>
            </a:r>
            <a:r>
              <a:rPr lang="zh-CN" altLang="en-US" b="1" dirty="0"/>
              <a:t>函数就会调用</a:t>
            </a:r>
            <a:r>
              <a:rPr lang="en-US" altLang="zh-CN" b="1" dirty="0"/>
              <a:t>sched</a:t>
            </a:r>
            <a:r>
              <a:rPr lang="zh-CN" altLang="en-US" b="1" dirty="0"/>
              <a:t>并且进入</a:t>
            </a:r>
            <a:r>
              <a:rPr lang="en-US" altLang="zh-CN" b="1" dirty="0"/>
              <a:t>scheduler</a:t>
            </a:r>
            <a:r>
              <a:rPr lang="zh-CN" altLang="en-US" b="1" dirty="0"/>
              <a:t>函数，若此时不主动开中断，并且无</a:t>
            </a:r>
            <a:r>
              <a:rPr lang="en-US" altLang="zh-CN" b="1" dirty="0"/>
              <a:t>RUNNABLE</a:t>
            </a:r>
            <a:r>
              <a:rPr lang="zh-CN" altLang="en-US" b="1" dirty="0"/>
              <a:t>的进程，就是陷入无尽循环寻找。</a:t>
            </a:r>
            <a:endParaRPr lang="en-US" altLang="zh-CN" b="1" dirty="0"/>
          </a:p>
          <a:p>
            <a:pPr marL="285750" indent="-285750">
              <a:spcBef>
                <a:spcPts val="1800"/>
              </a:spcBef>
              <a:buFont typeface="Arial" panose="020B0604020202020204" pitchFamily="34" charset="0"/>
              <a:buChar char="•"/>
            </a:pPr>
            <a:endParaRPr lang="en-US" altLang="zh-CN" b="1" dirty="0"/>
          </a:p>
        </p:txBody>
      </p:sp>
      <p:pic>
        <p:nvPicPr>
          <p:cNvPr id="7" name="图片 6"/>
          <p:cNvPicPr>
            <a:picLocks noChangeAspect="1"/>
          </p:cNvPicPr>
          <p:nvPr>
            <p:custDataLst>
              <p:tags r:id="rId3"/>
            </p:custDataLst>
          </p:nvPr>
        </p:nvPicPr>
        <p:blipFill>
          <a:blip r:embed="rId4"/>
          <a:stretch>
            <a:fillRect/>
          </a:stretch>
        </p:blipFill>
        <p:spPr>
          <a:xfrm>
            <a:off x="579120" y="1863725"/>
            <a:ext cx="5133975" cy="666750"/>
          </a:xfrm>
          <a:prstGeom prst="rect">
            <a:avLst/>
          </a:prstGeom>
        </p:spPr>
      </p:pic>
      <p:pic>
        <p:nvPicPr>
          <p:cNvPr id="12" name="图片 11"/>
          <p:cNvPicPr>
            <a:picLocks noChangeAspect="1"/>
          </p:cNvPicPr>
          <p:nvPr>
            <p:custDataLst>
              <p:tags r:id="rId5"/>
            </p:custDataLst>
          </p:nvPr>
        </p:nvPicPr>
        <p:blipFill>
          <a:blip r:embed="rId6"/>
          <a:stretch>
            <a:fillRect/>
          </a:stretch>
        </p:blipFill>
        <p:spPr>
          <a:xfrm>
            <a:off x="394335" y="2663825"/>
            <a:ext cx="4538345" cy="2011680"/>
          </a:xfrm>
          <a:prstGeom prst="rect">
            <a:avLst/>
          </a:prstGeom>
        </p:spPr>
      </p:pic>
      <p:sp>
        <p:nvSpPr>
          <p:cNvPr id="8" name="矩形: 圆角 7"/>
          <p:cNvSpPr/>
          <p:nvPr/>
        </p:nvSpPr>
        <p:spPr>
          <a:xfrm>
            <a:off x="974725" y="2663825"/>
            <a:ext cx="1382395" cy="18669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custDataLst>
              <p:tags r:id="rId7"/>
            </p:custDataLst>
          </p:nvPr>
        </p:nvPicPr>
        <p:blipFill>
          <a:blip r:embed="rId8"/>
          <a:stretch>
            <a:fillRect/>
          </a:stretch>
        </p:blipFill>
        <p:spPr>
          <a:xfrm>
            <a:off x="1400175" y="5160010"/>
            <a:ext cx="5676900" cy="790575"/>
          </a:xfrm>
          <a:prstGeom prst="rect">
            <a:avLst/>
          </a:prstGeom>
        </p:spPr>
      </p:pic>
      <p:pic>
        <p:nvPicPr>
          <p:cNvPr id="16" name="图片 15"/>
          <p:cNvPicPr>
            <a:picLocks noChangeAspect="1"/>
          </p:cNvPicPr>
          <p:nvPr>
            <p:custDataLst>
              <p:tags r:id="rId9"/>
            </p:custDataLst>
          </p:nvPr>
        </p:nvPicPr>
        <p:blipFill>
          <a:blip r:embed="rId10"/>
          <a:stretch>
            <a:fillRect/>
          </a:stretch>
        </p:blipFill>
        <p:spPr>
          <a:xfrm>
            <a:off x="4843780" y="3049905"/>
            <a:ext cx="2600325" cy="1590675"/>
          </a:xfrm>
          <a:prstGeom prst="rect">
            <a:avLst/>
          </a:prstGeom>
        </p:spPr>
      </p:pic>
      <p:sp>
        <p:nvSpPr>
          <p:cNvPr id="14" name="矩形: 圆角 13"/>
          <p:cNvSpPr/>
          <p:nvPr/>
        </p:nvSpPr>
        <p:spPr>
          <a:xfrm>
            <a:off x="4973955" y="4037330"/>
            <a:ext cx="947420" cy="19558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heel(1)">
                                      <p:cBhvr>
                                        <p:cTn id="12"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4"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4232618" y="2673412"/>
            <a:ext cx="550806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zh-CN" altLang="en-US" sz="7200" b="1" dirty="0">
                <a:solidFill>
                  <a:srgbClr val="FDCB34"/>
                </a:solidFill>
                <a:latin typeface="微软雅黑" panose="020B0503020204020204" charset="-122"/>
                <a:ea typeface="微软雅黑" panose="020B0503020204020204" charset="-122"/>
              </a:rPr>
              <a:t>进阶题</a:t>
            </a:r>
            <a:endParaRPr kumimoji="0" lang="zh-CN" altLang="en-US" sz="7200" b="1" i="0" u="none" strike="noStrike" kern="1200" cap="none" spc="0" normalizeH="0" baseline="0" noProof="0" dirty="0">
              <a:ln>
                <a:noFill/>
              </a:ln>
              <a:solidFill>
                <a:srgbClr val="FDCB34"/>
              </a:solidFill>
              <a:effectLst/>
              <a:uLnTx/>
              <a:uFillTx/>
              <a:latin typeface="微软雅黑" panose="020B0503020204020204" charset="-122"/>
              <a:ea typeface="微软雅黑" panose="020B0503020204020204" charset="-122"/>
              <a:cs typeface="+mn-cs"/>
            </a:endParaRPr>
          </a:p>
        </p:txBody>
      </p:sp>
      <p:pic>
        <p:nvPicPr>
          <p:cNvPr id="11" name="图片 10" descr="横版组合——透明.png"/>
          <p:cNvPicPr>
            <a:picLocks noChangeAspect="1"/>
          </p:cNvPicPr>
          <p:nvPr/>
        </p:nvPicPr>
        <p:blipFill>
          <a:blip r:embed="rId1"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6"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1358268" y="1120186"/>
            <a:ext cx="5791702" cy="624894"/>
          </a:xfrm>
          <a:prstGeom prst="rect">
            <a:avLst/>
          </a:prstGeom>
        </p:spPr>
      </p:pic>
      <p:sp>
        <p:nvSpPr>
          <p:cNvPr id="3" name="标题 2"/>
          <p:cNvSpPr>
            <a:spLocks noGrp="1"/>
          </p:cNvSpPr>
          <p:nvPr>
            <p:ph type="title"/>
          </p:nvPr>
        </p:nvSpPr>
        <p:spPr/>
        <p:txBody>
          <a:bodyPr/>
          <a:lstStyle/>
          <a:p>
            <a:r>
              <a:rPr lang="en-US" altLang="zh-CN" dirty="0" smtClean="0"/>
              <a:t>RCU</a:t>
            </a:r>
            <a:r>
              <a:rPr lang="zh-CN" altLang="en-US" dirty="0" smtClean="0"/>
              <a:t>简介</a:t>
            </a:r>
            <a:endParaRPr lang="zh-CN" altLang="en-US" dirty="0"/>
          </a:p>
        </p:txBody>
      </p:sp>
      <p:sp>
        <p:nvSpPr>
          <p:cNvPr id="5" name="文本框 4"/>
          <p:cNvSpPr txBox="1"/>
          <p:nvPr/>
        </p:nvSpPr>
        <p:spPr>
          <a:xfrm>
            <a:off x="1147665" y="2364889"/>
            <a:ext cx="10206135" cy="341632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RCU</a:t>
            </a:r>
            <a:r>
              <a:rPr lang="zh-CN" altLang="en-US" dirty="0" smtClean="0"/>
              <a:t>是一种高性能处理并发读写的操作的机制，多用于多线程操作环境中。</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smtClean="0"/>
              <a:t>产生原因：</a:t>
            </a:r>
            <a:r>
              <a:rPr lang="zh-CN" altLang="en-US" dirty="0"/>
              <a:t>在许多应用程序中，对于共享数据结构的读取操作远远超过写入操作。传统的锁定机制会导致读取操作之间的竞争，从而影响性能</a:t>
            </a:r>
            <a:r>
              <a:rPr lang="zh-CN" altLang="en-US" dirty="0" smtClean="0"/>
              <a:t>。为保证高性能低延迟，</a:t>
            </a:r>
            <a:r>
              <a:rPr lang="en-US" altLang="zh-CN" dirty="0" smtClean="0"/>
              <a:t>RCU</a:t>
            </a:r>
            <a:r>
              <a:rPr lang="zh-CN" altLang="en-US" dirty="0"/>
              <a:t>通过在读取操作上不加锁，允许它们同时</a:t>
            </a:r>
            <a:r>
              <a:rPr lang="zh-CN" altLang="en-US" dirty="0" smtClean="0"/>
              <a:t>进行。</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smtClean="0"/>
              <a:t>同传统的读写锁的区别是，</a:t>
            </a:r>
            <a:r>
              <a:rPr lang="en-US" altLang="zh-CN" dirty="0" smtClean="0"/>
              <a:t>RCU</a:t>
            </a:r>
            <a:r>
              <a:rPr lang="zh-CN" altLang="en-US" dirty="0" smtClean="0"/>
              <a:t>机制使读写同步进行而保证读写结果正确。</a:t>
            </a:r>
            <a:endParaRPr lang="en-US" altLang="zh-CN" dirty="0" smtClean="0"/>
          </a:p>
          <a:p>
            <a:pPr marL="285750" indent="-285750">
              <a:buFont typeface="Arial" panose="020B0604020202020204" pitchFamily="34" charset="0"/>
              <a:buChar char="•"/>
            </a:pPr>
            <a:endParaRPr lang="en-US" altLang="zh-CN" dirty="0"/>
          </a:p>
          <a:p>
            <a:pPr marL="285750" lvl="1" indent="-285750">
              <a:buFont typeface="Arial" panose="020B0604020202020204" pitchFamily="34" charset="0"/>
              <a:buChar char="•"/>
            </a:pPr>
            <a:r>
              <a:rPr lang="zh-CN" altLang="en-US" dirty="0" smtClean="0"/>
              <a:t>其核心思想是：对于</a:t>
            </a:r>
            <a:r>
              <a:rPr lang="zh-CN" altLang="en-US" dirty="0"/>
              <a:t>被RCU保护的共享数据结构，</a:t>
            </a:r>
            <a:r>
              <a:rPr lang="zh-CN" altLang="en-US" b="1" dirty="0"/>
              <a:t>读者</a:t>
            </a:r>
            <a:r>
              <a:rPr lang="zh-CN" altLang="en-US" dirty="0"/>
              <a:t>不</a:t>
            </a:r>
            <a:r>
              <a:rPr lang="zh-CN" altLang="en-US" dirty="0" smtClean="0"/>
              <a:t>需要</a:t>
            </a:r>
            <a:r>
              <a:rPr lang="zh-CN" altLang="en-US" b="1" dirty="0" smtClean="0"/>
              <a:t>锁</a:t>
            </a:r>
            <a:r>
              <a:rPr lang="zh-CN" altLang="en-US" dirty="0"/>
              <a:t>就可以访问它，但</a:t>
            </a:r>
            <a:r>
              <a:rPr lang="zh-CN" altLang="en-US" b="1" dirty="0"/>
              <a:t>写者</a:t>
            </a:r>
            <a:r>
              <a:rPr lang="zh-CN" altLang="en-US" dirty="0"/>
              <a:t>在访问它时首先拷贝一个副本，</a:t>
            </a:r>
            <a:r>
              <a:rPr lang="zh-CN" altLang="en-US" dirty="0" smtClean="0"/>
              <a:t>然后把读者的指针指向旧数据，这样在写操作之前的读者可以正确的读到旧数据，同时写操作将新数据放入旧数据的位置。</a:t>
            </a:r>
            <a:endParaRPr lang="en-US" altLang="zh-CN" dirty="0" smtClean="0"/>
          </a:p>
          <a:p>
            <a:pPr marL="285750" indent="-285750">
              <a:buFont typeface="Arial" panose="020B0604020202020204" pitchFamily="34" charset="0"/>
              <a:buChar char="•"/>
            </a:pPr>
            <a:endParaRPr lang="en-US" altLang="zh-CN" dirty="0"/>
          </a:p>
        </p:txBody>
      </p:sp>
      <p:pic>
        <p:nvPicPr>
          <p:cNvPr id="6" name="图片 5"/>
          <p:cNvPicPr>
            <a:picLocks noChangeAspect="1"/>
          </p:cNvPicPr>
          <p:nvPr/>
        </p:nvPicPr>
        <p:blipFill>
          <a:blip r:embed="rId2"/>
          <a:stretch>
            <a:fillRect/>
          </a:stretch>
        </p:blipFill>
        <p:spPr>
          <a:xfrm>
            <a:off x="1358268" y="1717133"/>
            <a:ext cx="9784928" cy="647756"/>
          </a:xfrm>
          <a:prstGeom prst="rect">
            <a:avLst/>
          </a:prstGeom>
        </p:spPr>
      </p:pic>
      <p:sp>
        <p:nvSpPr>
          <p:cNvPr id="2" name="灯片编号占位符 1"/>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图解</a:t>
            </a:r>
            <a:r>
              <a:rPr lang="en-US" altLang="zh-CN" dirty="0" smtClean="0"/>
              <a:t>RCU</a:t>
            </a:r>
            <a:endParaRPr lang="zh-CN" altLang="en-US" dirty="0"/>
          </a:p>
        </p:txBody>
      </p:sp>
      <p:pic>
        <p:nvPicPr>
          <p:cNvPr id="6" name="图片 5"/>
          <p:cNvPicPr>
            <a:picLocks noChangeAspect="1"/>
          </p:cNvPicPr>
          <p:nvPr/>
        </p:nvPicPr>
        <p:blipFill>
          <a:blip r:embed="rId1"/>
          <a:stretch>
            <a:fillRect/>
          </a:stretch>
        </p:blipFill>
        <p:spPr>
          <a:xfrm>
            <a:off x="862507" y="2042472"/>
            <a:ext cx="6499913" cy="4372823"/>
          </a:xfrm>
          <a:prstGeom prst="rect">
            <a:avLst/>
          </a:prstGeom>
        </p:spPr>
      </p:pic>
      <p:sp>
        <p:nvSpPr>
          <p:cNvPr id="7" name="文本框 6"/>
          <p:cNvSpPr txBox="1"/>
          <p:nvPr/>
        </p:nvSpPr>
        <p:spPr>
          <a:xfrm>
            <a:off x="7445829" y="2191762"/>
            <a:ext cx="4124130" cy="2585323"/>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整个过程可以被分为</a:t>
            </a:r>
            <a:r>
              <a:rPr lang="en-US" altLang="zh-CN" dirty="0" smtClean="0"/>
              <a:t>3</a:t>
            </a:r>
            <a:r>
              <a:rPr lang="zh-CN" altLang="en-US" dirty="0" smtClean="0"/>
              <a:t>个部分，按时间顺序分别是读临界区，宽限期，写临界区</a:t>
            </a:r>
            <a:endParaRPr lang="en-US" altLang="zh-CN" dirty="0" smtClean="0"/>
          </a:p>
          <a:p>
            <a:pPr marL="285750" indent="-285750">
              <a:buFont typeface="Arial" panose="020B0604020202020204" pitchFamily="34" charset="0"/>
              <a:buChar char="•"/>
            </a:pPr>
            <a:r>
              <a:rPr lang="zh-CN" altLang="en-US" dirty="0" smtClean="0"/>
              <a:t>在</a:t>
            </a:r>
            <a:r>
              <a:rPr lang="en-US" altLang="zh-CN" dirty="0" err="1" smtClean="0"/>
              <a:t>synchronize_rcu</a:t>
            </a:r>
            <a:r>
              <a:rPr lang="en-US" altLang="zh-CN" dirty="0" smtClean="0"/>
              <a:t>()</a:t>
            </a:r>
            <a:r>
              <a:rPr lang="zh-CN" altLang="en-US" dirty="0" smtClean="0"/>
              <a:t>函数前开始的读操作会读取旧数据，即图中灰色部分。</a:t>
            </a:r>
            <a:endParaRPr lang="en-US" altLang="zh-CN" dirty="0" smtClean="0"/>
          </a:p>
          <a:p>
            <a:pPr marL="285750" indent="-285750">
              <a:buFont typeface="Arial" panose="020B0604020202020204" pitchFamily="34" charset="0"/>
              <a:buChar char="•"/>
            </a:pPr>
            <a:r>
              <a:rPr lang="zh-CN" altLang="en-US" dirty="0" smtClean="0"/>
              <a:t>之后的读操作则会读取新数据。</a:t>
            </a:r>
            <a:endParaRPr lang="en-US" altLang="zh-CN" dirty="0" smtClean="0"/>
          </a:p>
          <a:p>
            <a:pPr marL="285750" indent="-285750">
              <a:buFont typeface="Arial" panose="020B0604020202020204" pitchFamily="34" charset="0"/>
              <a:buChar char="•"/>
            </a:pPr>
            <a:r>
              <a:rPr lang="zh-CN" altLang="en-US" dirty="0" smtClean="0"/>
              <a:t>宽限区的结束由对旧数据访问的最晚时间决定。</a:t>
            </a:r>
            <a:endParaRPr lang="zh-CN" altLang="en-US" dirty="0"/>
          </a:p>
        </p:txBody>
      </p:sp>
      <p:pic>
        <p:nvPicPr>
          <p:cNvPr id="8" name="图片 7"/>
          <p:cNvPicPr>
            <a:picLocks noChangeAspect="1"/>
          </p:cNvPicPr>
          <p:nvPr/>
        </p:nvPicPr>
        <p:blipFill>
          <a:blip r:embed="rId2"/>
          <a:stretch>
            <a:fillRect/>
          </a:stretch>
        </p:blipFill>
        <p:spPr>
          <a:xfrm>
            <a:off x="1016924" y="1175472"/>
            <a:ext cx="9784928" cy="634667"/>
          </a:xfrm>
          <a:prstGeom prst="rect">
            <a:avLst/>
          </a:prstGeom>
        </p:spPr>
      </p:pic>
      <p:sp>
        <p:nvSpPr>
          <p:cNvPr id="2" name="灯片编号占位符 1"/>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图解</a:t>
            </a:r>
            <a:r>
              <a:rPr lang="en-US" altLang="zh-CN" dirty="0" smtClean="0"/>
              <a:t>RCU</a:t>
            </a:r>
            <a:endParaRPr lang="zh-CN" altLang="en-US" dirty="0"/>
          </a:p>
        </p:txBody>
      </p:sp>
      <p:pic>
        <p:nvPicPr>
          <p:cNvPr id="6" name="图片 5"/>
          <p:cNvPicPr>
            <a:picLocks noChangeAspect="1"/>
          </p:cNvPicPr>
          <p:nvPr/>
        </p:nvPicPr>
        <p:blipFill>
          <a:blip r:embed="rId1"/>
          <a:stretch>
            <a:fillRect/>
          </a:stretch>
        </p:blipFill>
        <p:spPr>
          <a:xfrm>
            <a:off x="815009" y="1342676"/>
            <a:ext cx="6499913" cy="4372823"/>
          </a:xfrm>
          <a:prstGeom prst="rect">
            <a:avLst/>
          </a:prstGeom>
        </p:spPr>
      </p:pic>
      <p:sp>
        <p:nvSpPr>
          <p:cNvPr id="2" name="文本框 1"/>
          <p:cNvSpPr txBox="1"/>
          <p:nvPr/>
        </p:nvSpPr>
        <p:spPr>
          <a:xfrm>
            <a:off x="8444204" y="1735494"/>
            <a:ext cx="2492990" cy="369332"/>
          </a:xfrm>
          <a:prstGeom prst="rect">
            <a:avLst/>
          </a:prstGeom>
          <a:noFill/>
        </p:spPr>
        <p:txBody>
          <a:bodyPr wrap="none" rtlCol="0">
            <a:spAutoFit/>
          </a:bodyPr>
          <a:lstStyle/>
          <a:p>
            <a:r>
              <a:rPr lang="zh-CN" altLang="en-US" dirty="0" smtClean="0"/>
              <a:t>假设数据储存在链表里</a:t>
            </a:r>
            <a:endParaRPr lang="zh-CN" altLang="en-US" dirty="0"/>
          </a:p>
        </p:txBody>
      </p:sp>
      <p:sp>
        <p:nvSpPr>
          <p:cNvPr id="5" name="矩形 4"/>
          <p:cNvSpPr/>
          <p:nvPr/>
        </p:nvSpPr>
        <p:spPr>
          <a:xfrm>
            <a:off x="9251463" y="2378048"/>
            <a:ext cx="914400" cy="450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A</a:t>
            </a:r>
            <a:endParaRPr lang="zh-CN" altLang="en-US" dirty="0">
              <a:solidFill>
                <a:schemeClr val="tx1"/>
              </a:solidFill>
            </a:endParaRPr>
          </a:p>
        </p:txBody>
      </p:sp>
      <p:sp>
        <p:nvSpPr>
          <p:cNvPr id="12" name="矩形 11"/>
          <p:cNvSpPr/>
          <p:nvPr/>
        </p:nvSpPr>
        <p:spPr>
          <a:xfrm>
            <a:off x="9251463" y="3527348"/>
            <a:ext cx="914400" cy="450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B</a:t>
            </a:r>
            <a:endParaRPr lang="zh-CN" altLang="en-US" dirty="0">
              <a:solidFill>
                <a:schemeClr val="tx1"/>
              </a:solidFill>
            </a:endParaRPr>
          </a:p>
        </p:txBody>
      </p:sp>
      <p:sp>
        <p:nvSpPr>
          <p:cNvPr id="13" name="矩形 12"/>
          <p:cNvSpPr/>
          <p:nvPr/>
        </p:nvSpPr>
        <p:spPr>
          <a:xfrm>
            <a:off x="9251463" y="4686710"/>
            <a:ext cx="914400" cy="450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cxnSp>
        <p:nvCxnSpPr>
          <p:cNvPr id="15" name="直接箭头连接符 14"/>
          <p:cNvCxnSpPr>
            <a:stCxn id="5" idx="2"/>
            <a:endCxn id="12" idx="0"/>
          </p:cNvCxnSpPr>
          <p:nvPr/>
        </p:nvCxnSpPr>
        <p:spPr>
          <a:xfrm>
            <a:off x="9708663" y="2828839"/>
            <a:ext cx="0" cy="698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9708663" y="3978139"/>
            <a:ext cx="0" cy="698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rot="10800000">
            <a:off x="3844213" y="4572000"/>
            <a:ext cx="9330" cy="161419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6" name="文本框 25"/>
          <p:cNvSpPr txBox="1"/>
          <p:nvPr/>
        </p:nvSpPr>
        <p:spPr>
          <a:xfrm>
            <a:off x="3530377" y="6186197"/>
            <a:ext cx="646331" cy="369332"/>
          </a:xfrm>
          <a:prstGeom prst="rect">
            <a:avLst/>
          </a:prstGeom>
          <a:noFill/>
        </p:spPr>
        <p:txBody>
          <a:bodyPr wrap="none" rtlCol="0">
            <a:spAutoFit/>
          </a:bodyPr>
          <a:lstStyle/>
          <a:p>
            <a:r>
              <a:rPr lang="zh-CN" altLang="en-US" dirty="0"/>
              <a:t>时间</a:t>
            </a:r>
            <a:endParaRPr lang="zh-CN" altLang="en-US" dirty="0"/>
          </a:p>
        </p:txBody>
      </p:sp>
      <p:cxnSp>
        <p:nvCxnSpPr>
          <p:cNvPr id="28" name="直接箭头连接符 27"/>
          <p:cNvCxnSpPr>
            <a:endCxn id="12" idx="1"/>
          </p:cNvCxnSpPr>
          <p:nvPr/>
        </p:nvCxnSpPr>
        <p:spPr>
          <a:xfrm>
            <a:off x="8574833" y="3750906"/>
            <a:ext cx="676630" cy="1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7975176" y="3566240"/>
            <a:ext cx="646331" cy="369332"/>
          </a:xfrm>
          <a:prstGeom prst="rect">
            <a:avLst/>
          </a:prstGeom>
          <a:noFill/>
        </p:spPr>
        <p:txBody>
          <a:bodyPr wrap="none" rtlCol="0">
            <a:spAutoFit/>
          </a:bodyPr>
          <a:lstStyle/>
          <a:p>
            <a:r>
              <a:rPr lang="zh-CN" altLang="en-US" dirty="0" smtClean="0"/>
              <a:t>读取</a:t>
            </a:r>
            <a:endParaRPr lang="zh-CN" altLang="en-US" dirty="0"/>
          </a:p>
        </p:txBody>
      </p:sp>
      <p:sp>
        <p:nvSpPr>
          <p:cNvPr id="4" name="灯片编号占位符 3"/>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图解</a:t>
            </a:r>
            <a:r>
              <a:rPr lang="en-US" altLang="zh-CN" dirty="0" smtClean="0"/>
              <a:t>RCU</a:t>
            </a:r>
            <a:endParaRPr lang="zh-CN" altLang="en-US" dirty="0"/>
          </a:p>
        </p:txBody>
      </p:sp>
      <p:pic>
        <p:nvPicPr>
          <p:cNvPr id="6" name="图片 5"/>
          <p:cNvPicPr>
            <a:picLocks noChangeAspect="1"/>
          </p:cNvPicPr>
          <p:nvPr/>
        </p:nvPicPr>
        <p:blipFill>
          <a:blip r:embed="rId1"/>
          <a:stretch>
            <a:fillRect/>
          </a:stretch>
        </p:blipFill>
        <p:spPr>
          <a:xfrm>
            <a:off x="815009" y="1342676"/>
            <a:ext cx="6499913" cy="4372823"/>
          </a:xfrm>
          <a:prstGeom prst="rect">
            <a:avLst/>
          </a:prstGeom>
        </p:spPr>
      </p:pic>
      <p:sp>
        <p:nvSpPr>
          <p:cNvPr id="2" name="文本框 1"/>
          <p:cNvSpPr txBox="1"/>
          <p:nvPr/>
        </p:nvSpPr>
        <p:spPr>
          <a:xfrm>
            <a:off x="8444204" y="1735494"/>
            <a:ext cx="2492990" cy="369332"/>
          </a:xfrm>
          <a:prstGeom prst="rect">
            <a:avLst/>
          </a:prstGeom>
          <a:noFill/>
        </p:spPr>
        <p:txBody>
          <a:bodyPr wrap="none" rtlCol="0">
            <a:spAutoFit/>
          </a:bodyPr>
          <a:lstStyle/>
          <a:p>
            <a:r>
              <a:rPr lang="zh-CN" altLang="en-US" dirty="0" smtClean="0"/>
              <a:t>假设数据储存在链表里</a:t>
            </a:r>
            <a:endParaRPr lang="zh-CN" altLang="en-US" dirty="0"/>
          </a:p>
        </p:txBody>
      </p:sp>
      <p:sp>
        <p:nvSpPr>
          <p:cNvPr id="5" name="矩形 4"/>
          <p:cNvSpPr/>
          <p:nvPr/>
        </p:nvSpPr>
        <p:spPr>
          <a:xfrm>
            <a:off x="9251463" y="2378048"/>
            <a:ext cx="914400" cy="450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A</a:t>
            </a:r>
            <a:endParaRPr lang="zh-CN" altLang="en-US" dirty="0">
              <a:solidFill>
                <a:schemeClr val="tx1"/>
              </a:solidFill>
            </a:endParaRPr>
          </a:p>
        </p:txBody>
      </p:sp>
      <p:sp>
        <p:nvSpPr>
          <p:cNvPr id="12" name="矩形 11"/>
          <p:cNvSpPr/>
          <p:nvPr/>
        </p:nvSpPr>
        <p:spPr>
          <a:xfrm>
            <a:off x="9251463" y="3527348"/>
            <a:ext cx="914400" cy="450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B</a:t>
            </a:r>
            <a:endParaRPr lang="zh-CN" altLang="en-US" dirty="0">
              <a:solidFill>
                <a:schemeClr val="tx1"/>
              </a:solidFill>
            </a:endParaRPr>
          </a:p>
        </p:txBody>
      </p:sp>
      <p:sp>
        <p:nvSpPr>
          <p:cNvPr id="13" name="矩形 12"/>
          <p:cNvSpPr/>
          <p:nvPr/>
        </p:nvSpPr>
        <p:spPr>
          <a:xfrm>
            <a:off x="9251463" y="4686710"/>
            <a:ext cx="914400" cy="450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cxnSp>
        <p:nvCxnSpPr>
          <p:cNvPr id="15" name="直接箭头连接符 14"/>
          <p:cNvCxnSpPr>
            <a:stCxn id="5" idx="2"/>
            <a:endCxn id="12" idx="0"/>
          </p:cNvCxnSpPr>
          <p:nvPr/>
        </p:nvCxnSpPr>
        <p:spPr>
          <a:xfrm>
            <a:off x="9708663" y="2828839"/>
            <a:ext cx="0" cy="698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9708663" y="3978139"/>
            <a:ext cx="0" cy="698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rot="10800000">
            <a:off x="4176708" y="4506686"/>
            <a:ext cx="9330" cy="161419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6" name="文本框 25"/>
          <p:cNvSpPr txBox="1"/>
          <p:nvPr/>
        </p:nvSpPr>
        <p:spPr>
          <a:xfrm>
            <a:off x="3853541" y="6195527"/>
            <a:ext cx="646331" cy="369332"/>
          </a:xfrm>
          <a:prstGeom prst="rect">
            <a:avLst/>
          </a:prstGeom>
          <a:noFill/>
        </p:spPr>
        <p:txBody>
          <a:bodyPr wrap="none" rtlCol="0">
            <a:spAutoFit/>
          </a:bodyPr>
          <a:lstStyle/>
          <a:p>
            <a:r>
              <a:rPr lang="zh-CN" altLang="en-US" dirty="0"/>
              <a:t>时间</a:t>
            </a:r>
            <a:endParaRPr lang="zh-CN" altLang="en-US" dirty="0"/>
          </a:p>
        </p:txBody>
      </p:sp>
      <p:sp>
        <p:nvSpPr>
          <p:cNvPr id="14" name="矩形 13"/>
          <p:cNvSpPr/>
          <p:nvPr/>
        </p:nvSpPr>
        <p:spPr>
          <a:xfrm>
            <a:off x="10406904" y="3527348"/>
            <a:ext cx="914400" cy="450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cxnSp>
        <p:nvCxnSpPr>
          <p:cNvPr id="17" name="直接箭头连接符 16"/>
          <p:cNvCxnSpPr/>
          <p:nvPr/>
        </p:nvCxnSpPr>
        <p:spPr>
          <a:xfrm>
            <a:off x="8574833" y="3750906"/>
            <a:ext cx="676630" cy="1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975176" y="3566240"/>
            <a:ext cx="646331" cy="369332"/>
          </a:xfrm>
          <a:prstGeom prst="rect">
            <a:avLst/>
          </a:prstGeom>
          <a:noFill/>
        </p:spPr>
        <p:txBody>
          <a:bodyPr wrap="none" rtlCol="0">
            <a:spAutoFit/>
          </a:bodyPr>
          <a:lstStyle/>
          <a:p>
            <a:r>
              <a:rPr lang="zh-CN" altLang="en-US" dirty="0" smtClean="0"/>
              <a:t>读取</a:t>
            </a:r>
            <a:endParaRPr lang="zh-CN" altLang="en-US" dirty="0"/>
          </a:p>
        </p:txBody>
      </p:sp>
      <p:sp>
        <p:nvSpPr>
          <p:cNvPr id="4" name="灯片编号占位符 3"/>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定时器的初始化</a:t>
            </a:r>
            <a:endParaRPr lang="zh-CN" altLang="en-US" dirty="0"/>
          </a:p>
        </p:txBody>
      </p:sp>
      <p:pic>
        <p:nvPicPr>
          <p:cNvPr id="6" name="图片 5"/>
          <p:cNvPicPr>
            <a:picLocks noChangeAspect="1"/>
          </p:cNvPicPr>
          <p:nvPr/>
        </p:nvPicPr>
        <p:blipFill>
          <a:blip r:embed="rId1"/>
          <a:stretch>
            <a:fillRect/>
          </a:stretch>
        </p:blipFill>
        <p:spPr>
          <a:xfrm>
            <a:off x="0" y="1021543"/>
            <a:ext cx="5374640" cy="5856777"/>
          </a:xfrm>
          <a:prstGeom prst="rect">
            <a:avLst/>
          </a:prstGeom>
        </p:spPr>
      </p:pic>
      <p:sp>
        <p:nvSpPr>
          <p:cNvPr id="7" name="文本框 6"/>
          <p:cNvSpPr txBox="1"/>
          <p:nvPr/>
        </p:nvSpPr>
        <p:spPr>
          <a:xfrm>
            <a:off x="5514092" y="1075951"/>
            <a:ext cx="6601706" cy="6140142"/>
          </a:xfrm>
          <a:prstGeom prst="rect">
            <a:avLst/>
          </a:prstGeom>
          <a:noFill/>
        </p:spPr>
        <p:txBody>
          <a:bodyPr wrap="square">
            <a:spAutoFit/>
          </a:bodyPr>
          <a:lstStyle/>
          <a:p>
            <a:pPr marL="285750" indent="-285750">
              <a:spcBef>
                <a:spcPts val="1800"/>
              </a:spcBef>
              <a:buFont typeface="Arial" panose="020B0604020202020204" pitchFamily="34" charset="0"/>
              <a:buChar char="•"/>
            </a:pPr>
            <a:r>
              <a:rPr lang="zh-CN" altLang="en-US" b="1" dirty="0"/>
              <a:t>定时器的初始化：在</a:t>
            </a:r>
            <a:r>
              <a:rPr lang="en-US" altLang="zh-CN" b="1" dirty="0"/>
              <a:t>xv6</a:t>
            </a:r>
            <a:r>
              <a:rPr lang="zh-CN" altLang="en-US" b="1" dirty="0"/>
              <a:t>启动时完成</a:t>
            </a:r>
            <a:r>
              <a:rPr lang="en-US" altLang="zh-CN" b="1" dirty="0"/>
              <a:t>(</a:t>
            </a:r>
            <a:r>
              <a:rPr lang="en-US" altLang="zh-CN" b="1" dirty="0" err="1"/>
              <a:t>start.c</a:t>
            </a:r>
            <a:r>
              <a:rPr lang="en-US" altLang="zh-CN" b="1" dirty="0"/>
              <a:t>)</a:t>
            </a:r>
            <a:r>
              <a:rPr lang="zh-CN" altLang="en-US" b="1" dirty="0"/>
              <a:t>。注释：“完成以下设置来接收</a:t>
            </a:r>
            <a:r>
              <a:rPr lang="en-US" altLang="zh-CN" b="1" dirty="0"/>
              <a:t>M-Mode</a:t>
            </a:r>
            <a:r>
              <a:rPr lang="zh-CN" altLang="en-US" b="1" dirty="0"/>
              <a:t>下的时钟中断，时钟中断会进入到</a:t>
            </a:r>
            <a:r>
              <a:rPr lang="en-US" altLang="zh-CN" b="1" dirty="0" err="1"/>
              <a:t>kernelvec.S</a:t>
            </a:r>
            <a:r>
              <a:rPr lang="zh-CN" altLang="en-US" b="1" dirty="0"/>
              <a:t>中的</a:t>
            </a:r>
            <a:r>
              <a:rPr lang="en-US" altLang="zh-CN" b="1" dirty="0" err="1"/>
              <a:t>timervec</a:t>
            </a:r>
            <a:r>
              <a:rPr lang="zh-CN" altLang="en-US" b="1" dirty="0"/>
              <a:t>，在这之后会将它们转化为软中断进而被</a:t>
            </a:r>
            <a:r>
              <a:rPr lang="en-US" altLang="zh-CN" b="1" dirty="0" err="1"/>
              <a:t>trap.c</a:t>
            </a:r>
            <a:r>
              <a:rPr lang="zh-CN" altLang="en-US" b="1" dirty="0"/>
              <a:t>中的</a:t>
            </a:r>
            <a:r>
              <a:rPr lang="en-US" altLang="zh-CN" b="1" dirty="0" err="1"/>
              <a:t>devintr</a:t>
            </a:r>
            <a:r>
              <a:rPr lang="zh-CN" altLang="en-US" b="1" dirty="0"/>
              <a:t>接管。”</a:t>
            </a:r>
            <a:endParaRPr lang="en-US" altLang="zh-CN" b="1" dirty="0"/>
          </a:p>
          <a:p>
            <a:pPr marL="285750" indent="-285750">
              <a:spcBef>
                <a:spcPts val="1800"/>
              </a:spcBef>
              <a:buFont typeface="Arial" panose="020B0604020202020204" pitchFamily="34" charset="0"/>
              <a:buChar char="•"/>
            </a:pPr>
            <a:r>
              <a:rPr lang="zh-CN" altLang="en-US" b="1" dirty="0"/>
              <a:t>获取当前</a:t>
            </a:r>
            <a:r>
              <a:rPr lang="en-US" altLang="zh-CN" b="1" dirty="0"/>
              <a:t>Hart</a:t>
            </a:r>
            <a:r>
              <a:rPr lang="zh-CN" altLang="en-US" b="1" dirty="0"/>
              <a:t>的</a:t>
            </a:r>
            <a:r>
              <a:rPr lang="en-US" altLang="zh-CN" b="1" dirty="0"/>
              <a:t>id</a:t>
            </a:r>
            <a:r>
              <a:rPr lang="zh-CN" altLang="en-US" b="1" dirty="0"/>
              <a:t>，设置时钟中断的间隔</a:t>
            </a:r>
            <a:r>
              <a:rPr lang="en-US" altLang="zh-CN" b="1" dirty="0"/>
              <a:t>(</a:t>
            </a:r>
            <a:r>
              <a:rPr lang="zh-CN" altLang="en-US" b="1" dirty="0"/>
              <a:t>问题一的回答</a:t>
            </a:r>
            <a:r>
              <a:rPr lang="en-US" altLang="zh-CN" b="1" dirty="0"/>
              <a:t>)</a:t>
            </a:r>
            <a:r>
              <a:rPr lang="zh-CN" altLang="en-US" b="1" dirty="0"/>
              <a:t>。</a:t>
            </a:r>
            <a:r>
              <a:rPr lang="en-US" altLang="zh-CN" b="1" dirty="0"/>
              <a:t>CLINT_MTIME</a:t>
            </a:r>
            <a:r>
              <a:rPr lang="zh-CN" altLang="en-US" b="1" dirty="0"/>
              <a:t>是</a:t>
            </a:r>
            <a:r>
              <a:rPr lang="en-US" altLang="zh-CN" b="1" dirty="0"/>
              <a:t>CLINT</a:t>
            </a:r>
            <a:r>
              <a:rPr lang="zh-CN" altLang="en-US" b="1" dirty="0"/>
              <a:t>中的寄存器，记录计时器的当前值，将</a:t>
            </a:r>
            <a:r>
              <a:rPr lang="en-US" altLang="zh-CN" b="1" dirty="0"/>
              <a:t>CLINT_MTIMECMP</a:t>
            </a:r>
            <a:r>
              <a:rPr lang="zh-CN" altLang="en-US" b="1" dirty="0"/>
              <a:t>的值设置为</a:t>
            </a:r>
            <a:r>
              <a:rPr lang="en-US" altLang="zh-CN" b="1" dirty="0"/>
              <a:t>CLINT_MTIME</a:t>
            </a:r>
            <a:r>
              <a:rPr lang="zh-CN" altLang="en-US" b="1" dirty="0"/>
              <a:t>超前</a:t>
            </a:r>
            <a:r>
              <a:rPr lang="en-US" altLang="zh-CN" b="1" dirty="0"/>
              <a:t>interval</a:t>
            </a:r>
            <a:r>
              <a:rPr lang="zh-CN" altLang="en-US" b="1" dirty="0"/>
              <a:t>，即位其前方等待触发时钟中断的目标点。</a:t>
            </a:r>
            <a:r>
              <a:rPr lang="en-US" altLang="zh-CN" b="1" dirty="0"/>
              <a:t>(</a:t>
            </a:r>
            <a:r>
              <a:rPr lang="zh-CN" altLang="en-US" b="1" dirty="0"/>
              <a:t>当二者相等时触发时钟中断</a:t>
            </a:r>
            <a:r>
              <a:rPr lang="en-US" altLang="zh-CN" b="1" dirty="0"/>
              <a:t>)</a:t>
            </a:r>
            <a:r>
              <a:rPr lang="zh-CN" altLang="en-US" b="1" dirty="0"/>
              <a:t>。</a:t>
            </a:r>
            <a:endParaRPr lang="en-US" altLang="zh-CN" b="1" dirty="0"/>
          </a:p>
          <a:p>
            <a:pPr marL="285750" indent="-285750">
              <a:spcBef>
                <a:spcPts val="1800"/>
              </a:spcBef>
              <a:buFont typeface="Arial" panose="020B0604020202020204" pitchFamily="34" charset="0"/>
              <a:buChar char="•"/>
            </a:pPr>
            <a:r>
              <a:rPr lang="en-US" altLang="zh-CN" b="1" dirty="0" err="1"/>
              <a:t>timer_scratch</a:t>
            </a:r>
            <a:r>
              <a:rPr lang="zh-CN" altLang="en-US" b="1" dirty="0"/>
              <a:t>是为定义的一个</a:t>
            </a:r>
            <a:r>
              <a:rPr lang="en-US" altLang="zh-CN" b="1" dirty="0"/>
              <a:t>scratch area</a:t>
            </a:r>
            <a:r>
              <a:rPr lang="zh-CN" altLang="en-US" b="1" dirty="0"/>
              <a:t>（临时区域）。这里</a:t>
            </a:r>
            <a:r>
              <a:rPr lang="en-US" altLang="zh-CN" b="1" dirty="0"/>
              <a:t>scratch</a:t>
            </a:r>
            <a:r>
              <a:rPr lang="zh-CN" altLang="en-US" b="1" dirty="0"/>
              <a:t>数组为</a:t>
            </a:r>
            <a:r>
              <a:rPr lang="en-US" altLang="zh-CN" b="1" dirty="0" err="1"/>
              <a:t>timervec</a:t>
            </a:r>
            <a:r>
              <a:rPr lang="zh-CN" altLang="en-US" b="1" dirty="0"/>
              <a:t>的调用提供内容（见注释）。</a:t>
            </a:r>
            <a:endParaRPr lang="en-US" altLang="zh-CN" b="1" dirty="0"/>
          </a:p>
          <a:p>
            <a:pPr marL="1200150" lvl="2" indent="-285750">
              <a:spcBef>
                <a:spcPts val="1800"/>
              </a:spcBef>
              <a:buFont typeface="Arial" panose="020B0604020202020204" pitchFamily="34" charset="0"/>
              <a:buChar char="•"/>
            </a:pPr>
            <a:r>
              <a:rPr lang="zh-CN" altLang="en-US" b="1" dirty="0"/>
              <a:t>        将</a:t>
            </a:r>
            <a:r>
              <a:rPr lang="en-US" altLang="zh-CN" b="1" dirty="0"/>
              <a:t>scratch</a:t>
            </a:r>
            <a:r>
              <a:rPr lang="zh-CN" altLang="en-US" b="1" dirty="0"/>
              <a:t>保存在</a:t>
            </a:r>
            <a:r>
              <a:rPr lang="en-US" altLang="zh-CN" b="1" dirty="0" err="1"/>
              <a:t>mscratch</a:t>
            </a:r>
            <a:r>
              <a:rPr lang="zh-CN" altLang="en-US" b="1" dirty="0"/>
              <a:t>传递进</a:t>
            </a:r>
            <a:r>
              <a:rPr lang="en-US" altLang="zh-CN" b="1" dirty="0" err="1"/>
              <a:t>timervec</a:t>
            </a:r>
            <a:r>
              <a:rPr lang="zh-CN" altLang="en-US" b="1" dirty="0"/>
              <a:t>。</a:t>
            </a:r>
            <a:endParaRPr lang="en-US" altLang="zh-CN" b="1" dirty="0"/>
          </a:p>
          <a:p>
            <a:pPr marL="285750" indent="-285750">
              <a:spcBef>
                <a:spcPts val="1800"/>
              </a:spcBef>
              <a:buFont typeface="Arial" panose="020B0604020202020204" pitchFamily="34" charset="0"/>
              <a:buChar char="•"/>
            </a:pPr>
            <a:r>
              <a:rPr lang="zh-CN" altLang="en-US" b="1" dirty="0"/>
              <a:t>调用内核态下陷阱处理程序</a:t>
            </a:r>
            <a:r>
              <a:rPr lang="en-US" altLang="zh-CN" b="1" dirty="0" err="1"/>
              <a:t>timervec</a:t>
            </a:r>
            <a:r>
              <a:rPr lang="zh-CN" altLang="en-US" b="1" dirty="0"/>
              <a:t>。</a:t>
            </a:r>
            <a:endParaRPr lang="en-US" altLang="zh-CN" b="1" dirty="0"/>
          </a:p>
          <a:p>
            <a:pPr marL="285750" indent="-285750">
              <a:spcBef>
                <a:spcPts val="1800"/>
              </a:spcBef>
              <a:buFont typeface="Arial" panose="020B0604020202020204" pitchFamily="34" charset="0"/>
              <a:buChar char="•"/>
            </a:pPr>
            <a:r>
              <a:rPr lang="zh-CN" altLang="en-US" b="1" dirty="0"/>
              <a:t>开中断（允许</a:t>
            </a:r>
            <a:r>
              <a:rPr lang="en-US" altLang="zh-CN" b="1" dirty="0"/>
              <a:t>M-mode</a:t>
            </a:r>
            <a:r>
              <a:rPr lang="zh-CN" altLang="en-US" b="1" dirty="0"/>
              <a:t>中断、允许</a:t>
            </a:r>
            <a:r>
              <a:rPr lang="en-US" altLang="zh-CN" b="1" dirty="0"/>
              <a:t>M-mode</a:t>
            </a:r>
            <a:r>
              <a:rPr lang="zh-CN" altLang="en-US" b="1" dirty="0"/>
              <a:t>定时器中断）。</a:t>
            </a:r>
            <a:endParaRPr lang="en-US" altLang="zh-CN" b="1" dirty="0"/>
          </a:p>
          <a:p>
            <a:pPr marL="285750" indent="-285750">
              <a:spcBef>
                <a:spcPts val="1800"/>
              </a:spcBef>
              <a:buFont typeface="Arial" panose="020B0604020202020204" pitchFamily="34" charset="0"/>
              <a:buChar char="•"/>
            </a:pPr>
            <a:r>
              <a:rPr lang="zh-CN" altLang="en-US" b="1" dirty="0"/>
              <a:t>进入</a:t>
            </a:r>
            <a:r>
              <a:rPr lang="en-US" altLang="zh-CN" b="1" dirty="0"/>
              <a:t>M-mode</a:t>
            </a:r>
            <a:r>
              <a:rPr lang="zh-CN" altLang="en-US" b="1" dirty="0"/>
              <a:t>。</a:t>
            </a:r>
            <a:endParaRPr lang="en-US" altLang="zh-CN" b="1" dirty="0"/>
          </a:p>
          <a:p>
            <a:pPr marL="285750" indent="-285750">
              <a:spcBef>
                <a:spcPts val="1800"/>
              </a:spcBef>
              <a:buFont typeface="Arial" panose="020B0604020202020204" pitchFamily="34" charset="0"/>
              <a:buChar char="•"/>
            </a:pPr>
            <a:endParaRPr lang="en-US" altLang="zh-CN" b="1" dirty="0"/>
          </a:p>
        </p:txBody>
      </p:sp>
      <p:sp>
        <p:nvSpPr>
          <p:cNvPr id="8" name="文本框 7"/>
          <p:cNvSpPr txBox="1"/>
          <p:nvPr/>
        </p:nvSpPr>
        <p:spPr>
          <a:xfrm>
            <a:off x="2997202" y="5574847"/>
            <a:ext cx="2650280" cy="523220"/>
          </a:xfrm>
          <a:prstGeom prst="rect">
            <a:avLst/>
          </a:prstGeom>
          <a:noFill/>
        </p:spPr>
        <p:txBody>
          <a:bodyPr wrap="square" rtlCol="0">
            <a:spAutoFit/>
          </a:bodyPr>
          <a:lstStyle/>
          <a:p>
            <a:r>
              <a:rPr lang="en-US" altLang="zh-CN" sz="2800" dirty="0">
                <a:solidFill>
                  <a:schemeClr val="bg1"/>
                </a:solidFill>
                <a:latin typeface="Dutch801 Rm BT" panose="02020603060505020304" pitchFamily="18" charset="0"/>
              </a:rPr>
              <a:t>kernel/</a:t>
            </a:r>
            <a:r>
              <a:rPr lang="en-US" altLang="zh-CN" sz="2800" dirty="0" err="1">
                <a:solidFill>
                  <a:schemeClr val="bg1"/>
                </a:solidFill>
                <a:latin typeface="Dutch801 Rm BT" panose="02020603060505020304" pitchFamily="18" charset="0"/>
              </a:rPr>
              <a:t>start.c</a:t>
            </a:r>
            <a:endParaRPr lang="zh-CN" altLang="en-US" sz="2800" dirty="0">
              <a:solidFill>
                <a:schemeClr val="bg1"/>
              </a:solidFill>
              <a:latin typeface="Dutch801 Rm BT" panose="02020603060505020304" pitchFamily="18" charset="0"/>
            </a:endParaRPr>
          </a:p>
        </p:txBody>
      </p:sp>
      <p:pic>
        <p:nvPicPr>
          <p:cNvPr id="10" name="图片 9"/>
          <p:cNvPicPr>
            <a:picLocks noChangeAspect="1"/>
          </p:cNvPicPr>
          <p:nvPr/>
        </p:nvPicPr>
        <p:blipFill>
          <a:blip r:embed="rId2"/>
          <a:stretch>
            <a:fillRect/>
          </a:stretch>
        </p:blipFill>
        <p:spPr>
          <a:xfrm>
            <a:off x="2773682" y="4741721"/>
            <a:ext cx="4481512" cy="401210"/>
          </a:xfrm>
          <a:prstGeom prst="rect">
            <a:avLst/>
          </a:prstGeom>
        </p:spPr>
      </p:pic>
      <p:sp>
        <p:nvSpPr>
          <p:cNvPr id="11" name="文本框 10"/>
          <p:cNvSpPr txBox="1"/>
          <p:nvPr/>
        </p:nvSpPr>
        <p:spPr>
          <a:xfrm>
            <a:off x="5374640" y="4822830"/>
            <a:ext cx="1366518" cy="339767"/>
          </a:xfrm>
          <a:prstGeom prst="rect">
            <a:avLst/>
          </a:prstGeom>
          <a:noFill/>
        </p:spPr>
        <p:txBody>
          <a:bodyPr wrap="square" rtlCol="0">
            <a:spAutoFit/>
          </a:bodyPr>
          <a:lstStyle/>
          <a:p>
            <a:r>
              <a:rPr lang="en-US" altLang="zh-CN" sz="1600" dirty="0">
                <a:solidFill>
                  <a:schemeClr val="bg1"/>
                </a:solidFill>
                <a:latin typeface="Dutch801 Rm BT" panose="02020603060505020304" pitchFamily="18" charset="0"/>
              </a:rPr>
              <a:t>kernel/</a:t>
            </a:r>
            <a:r>
              <a:rPr lang="en-US" altLang="zh-CN" sz="1600" dirty="0" err="1">
                <a:solidFill>
                  <a:schemeClr val="bg1"/>
                </a:solidFill>
                <a:latin typeface="Dutch801 Rm BT" panose="02020603060505020304" pitchFamily="18" charset="0"/>
              </a:rPr>
              <a:t>start.c</a:t>
            </a:r>
            <a:endParaRPr lang="zh-CN" altLang="en-US" sz="1600" dirty="0">
              <a:solidFill>
                <a:schemeClr val="bg1"/>
              </a:solidFill>
              <a:latin typeface="Dutch801 Rm BT" panose="02020603060505020304" pitchFamily="18" charset="0"/>
            </a:endParaRPr>
          </a:p>
        </p:txBody>
      </p:sp>
      <p:sp>
        <p:nvSpPr>
          <p:cNvPr id="3" name="灯片编号占位符 2"/>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图解</a:t>
            </a:r>
            <a:r>
              <a:rPr lang="en-US" altLang="zh-CN" dirty="0" smtClean="0"/>
              <a:t>RCU</a:t>
            </a:r>
            <a:endParaRPr lang="zh-CN" altLang="en-US" dirty="0"/>
          </a:p>
        </p:txBody>
      </p:sp>
      <p:pic>
        <p:nvPicPr>
          <p:cNvPr id="6" name="图片 5"/>
          <p:cNvPicPr>
            <a:picLocks noChangeAspect="1"/>
          </p:cNvPicPr>
          <p:nvPr/>
        </p:nvPicPr>
        <p:blipFill>
          <a:blip r:embed="rId1"/>
          <a:stretch>
            <a:fillRect/>
          </a:stretch>
        </p:blipFill>
        <p:spPr>
          <a:xfrm>
            <a:off x="815009" y="1342676"/>
            <a:ext cx="6499913" cy="4372823"/>
          </a:xfrm>
          <a:prstGeom prst="rect">
            <a:avLst/>
          </a:prstGeom>
        </p:spPr>
      </p:pic>
      <p:sp>
        <p:nvSpPr>
          <p:cNvPr id="2" name="文本框 1"/>
          <p:cNvSpPr txBox="1"/>
          <p:nvPr/>
        </p:nvSpPr>
        <p:spPr>
          <a:xfrm>
            <a:off x="8444204" y="1735494"/>
            <a:ext cx="2492990" cy="369332"/>
          </a:xfrm>
          <a:prstGeom prst="rect">
            <a:avLst/>
          </a:prstGeom>
          <a:noFill/>
        </p:spPr>
        <p:txBody>
          <a:bodyPr wrap="none" rtlCol="0">
            <a:spAutoFit/>
          </a:bodyPr>
          <a:lstStyle/>
          <a:p>
            <a:r>
              <a:rPr lang="zh-CN" altLang="en-US" dirty="0" smtClean="0"/>
              <a:t>假设数据储存在链表里</a:t>
            </a:r>
            <a:endParaRPr lang="zh-CN" altLang="en-US" dirty="0"/>
          </a:p>
        </p:txBody>
      </p:sp>
      <p:sp>
        <p:nvSpPr>
          <p:cNvPr id="5" name="矩形 4"/>
          <p:cNvSpPr/>
          <p:nvPr/>
        </p:nvSpPr>
        <p:spPr>
          <a:xfrm>
            <a:off x="9251463" y="2378048"/>
            <a:ext cx="914400" cy="450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A</a:t>
            </a:r>
            <a:endParaRPr lang="zh-CN" altLang="en-US" dirty="0">
              <a:solidFill>
                <a:schemeClr val="tx1"/>
              </a:solidFill>
            </a:endParaRPr>
          </a:p>
        </p:txBody>
      </p:sp>
      <p:sp>
        <p:nvSpPr>
          <p:cNvPr id="12" name="矩形 11"/>
          <p:cNvSpPr/>
          <p:nvPr/>
        </p:nvSpPr>
        <p:spPr>
          <a:xfrm>
            <a:off x="9251463" y="3527348"/>
            <a:ext cx="914400" cy="450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B</a:t>
            </a:r>
            <a:endParaRPr lang="zh-CN" altLang="en-US" dirty="0">
              <a:solidFill>
                <a:schemeClr val="tx1"/>
              </a:solidFill>
            </a:endParaRPr>
          </a:p>
        </p:txBody>
      </p:sp>
      <p:sp>
        <p:nvSpPr>
          <p:cNvPr id="13" name="矩形 12"/>
          <p:cNvSpPr/>
          <p:nvPr/>
        </p:nvSpPr>
        <p:spPr>
          <a:xfrm>
            <a:off x="9251463" y="4686710"/>
            <a:ext cx="914400" cy="450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cxnSp>
        <p:nvCxnSpPr>
          <p:cNvPr id="15" name="直接箭头连接符 14"/>
          <p:cNvCxnSpPr>
            <a:stCxn id="5" idx="2"/>
            <a:endCxn id="14" idx="0"/>
          </p:cNvCxnSpPr>
          <p:nvPr/>
        </p:nvCxnSpPr>
        <p:spPr>
          <a:xfrm>
            <a:off x="9708663" y="2828839"/>
            <a:ext cx="1155441" cy="698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4" idx="2"/>
          </p:cNvCxnSpPr>
          <p:nvPr/>
        </p:nvCxnSpPr>
        <p:spPr>
          <a:xfrm flipH="1">
            <a:off x="9708663" y="3978139"/>
            <a:ext cx="1155441" cy="698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rot="10800000">
            <a:off x="4499872" y="4516017"/>
            <a:ext cx="9330" cy="161419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6" name="文本框 25"/>
          <p:cNvSpPr txBox="1"/>
          <p:nvPr/>
        </p:nvSpPr>
        <p:spPr>
          <a:xfrm>
            <a:off x="4176705" y="6130214"/>
            <a:ext cx="646331" cy="369332"/>
          </a:xfrm>
          <a:prstGeom prst="rect">
            <a:avLst/>
          </a:prstGeom>
          <a:noFill/>
        </p:spPr>
        <p:txBody>
          <a:bodyPr wrap="none" rtlCol="0">
            <a:spAutoFit/>
          </a:bodyPr>
          <a:lstStyle/>
          <a:p>
            <a:r>
              <a:rPr lang="zh-CN" altLang="en-US" dirty="0"/>
              <a:t>时间</a:t>
            </a:r>
            <a:endParaRPr lang="zh-CN" altLang="en-US" dirty="0"/>
          </a:p>
        </p:txBody>
      </p:sp>
      <p:sp>
        <p:nvSpPr>
          <p:cNvPr id="14" name="矩形 13"/>
          <p:cNvSpPr/>
          <p:nvPr/>
        </p:nvSpPr>
        <p:spPr>
          <a:xfrm>
            <a:off x="10406904" y="3527348"/>
            <a:ext cx="914400" cy="450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16" name="文本框 15"/>
          <p:cNvSpPr txBox="1"/>
          <p:nvPr/>
        </p:nvSpPr>
        <p:spPr>
          <a:xfrm>
            <a:off x="7975176" y="3566240"/>
            <a:ext cx="646331" cy="369332"/>
          </a:xfrm>
          <a:prstGeom prst="rect">
            <a:avLst/>
          </a:prstGeom>
          <a:noFill/>
        </p:spPr>
        <p:txBody>
          <a:bodyPr wrap="none" rtlCol="0">
            <a:spAutoFit/>
          </a:bodyPr>
          <a:lstStyle/>
          <a:p>
            <a:r>
              <a:rPr lang="zh-CN" altLang="en-US" dirty="0" smtClean="0"/>
              <a:t>读取</a:t>
            </a:r>
            <a:endParaRPr lang="zh-CN" altLang="en-US" dirty="0"/>
          </a:p>
        </p:txBody>
      </p:sp>
      <p:cxnSp>
        <p:nvCxnSpPr>
          <p:cNvPr id="17" name="直接箭头连接符 16"/>
          <p:cNvCxnSpPr/>
          <p:nvPr/>
        </p:nvCxnSpPr>
        <p:spPr>
          <a:xfrm>
            <a:off x="8574833" y="3750906"/>
            <a:ext cx="676630" cy="1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9708663" y="3978139"/>
            <a:ext cx="0" cy="698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图解</a:t>
            </a:r>
            <a:r>
              <a:rPr lang="en-US" altLang="zh-CN" dirty="0" smtClean="0"/>
              <a:t>RCU</a:t>
            </a:r>
            <a:endParaRPr lang="zh-CN" altLang="en-US" dirty="0"/>
          </a:p>
        </p:txBody>
      </p:sp>
      <p:pic>
        <p:nvPicPr>
          <p:cNvPr id="6" name="图片 5"/>
          <p:cNvPicPr>
            <a:picLocks noChangeAspect="1"/>
          </p:cNvPicPr>
          <p:nvPr/>
        </p:nvPicPr>
        <p:blipFill>
          <a:blip r:embed="rId1"/>
          <a:stretch>
            <a:fillRect/>
          </a:stretch>
        </p:blipFill>
        <p:spPr>
          <a:xfrm>
            <a:off x="815009" y="1342676"/>
            <a:ext cx="6499913" cy="4372823"/>
          </a:xfrm>
          <a:prstGeom prst="rect">
            <a:avLst/>
          </a:prstGeom>
        </p:spPr>
      </p:pic>
      <p:sp>
        <p:nvSpPr>
          <p:cNvPr id="2" name="文本框 1"/>
          <p:cNvSpPr txBox="1"/>
          <p:nvPr/>
        </p:nvSpPr>
        <p:spPr>
          <a:xfrm>
            <a:off x="8444204" y="1735494"/>
            <a:ext cx="2492990" cy="369332"/>
          </a:xfrm>
          <a:prstGeom prst="rect">
            <a:avLst/>
          </a:prstGeom>
          <a:noFill/>
        </p:spPr>
        <p:txBody>
          <a:bodyPr wrap="none" rtlCol="0">
            <a:spAutoFit/>
          </a:bodyPr>
          <a:lstStyle/>
          <a:p>
            <a:r>
              <a:rPr lang="zh-CN" altLang="en-US" dirty="0" smtClean="0"/>
              <a:t>假设数据储存在链表里</a:t>
            </a:r>
            <a:endParaRPr lang="zh-CN" altLang="en-US" dirty="0"/>
          </a:p>
        </p:txBody>
      </p:sp>
      <p:sp>
        <p:nvSpPr>
          <p:cNvPr id="5" name="矩形 4"/>
          <p:cNvSpPr/>
          <p:nvPr/>
        </p:nvSpPr>
        <p:spPr>
          <a:xfrm>
            <a:off x="9251463" y="2378048"/>
            <a:ext cx="914400" cy="450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A</a:t>
            </a:r>
            <a:endParaRPr lang="zh-CN" altLang="en-US" dirty="0">
              <a:solidFill>
                <a:schemeClr val="tx1"/>
              </a:solidFill>
            </a:endParaRPr>
          </a:p>
        </p:txBody>
      </p:sp>
      <p:sp>
        <p:nvSpPr>
          <p:cNvPr id="12" name="矩形 11"/>
          <p:cNvSpPr/>
          <p:nvPr/>
        </p:nvSpPr>
        <p:spPr>
          <a:xfrm>
            <a:off x="9251463" y="3527348"/>
            <a:ext cx="914400" cy="450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B</a:t>
            </a:r>
            <a:endParaRPr lang="zh-CN" altLang="en-US" dirty="0">
              <a:solidFill>
                <a:schemeClr val="tx1"/>
              </a:solidFill>
            </a:endParaRPr>
          </a:p>
        </p:txBody>
      </p:sp>
      <p:sp>
        <p:nvSpPr>
          <p:cNvPr id="13" name="矩形 12"/>
          <p:cNvSpPr/>
          <p:nvPr/>
        </p:nvSpPr>
        <p:spPr>
          <a:xfrm>
            <a:off x="9251463" y="4686710"/>
            <a:ext cx="914400" cy="450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cxnSp>
        <p:nvCxnSpPr>
          <p:cNvPr id="15" name="直接箭头连接符 14"/>
          <p:cNvCxnSpPr>
            <a:stCxn id="5" idx="2"/>
            <a:endCxn id="14" idx="0"/>
          </p:cNvCxnSpPr>
          <p:nvPr/>
        </p:nvCxnSpPr>
        <p:spPr>
          <a:xfrm>
            <a:off x="9708663" y="2828839"/>
            <a:ext cx="1155441" cy="698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4" idx="2"/>
          </p:cNvCxnSpPr>
          <p:nvPr/>
        </p:nvCxnSpPr>
        <p:spPr>
          <a:xfrm flipH="1">
            <a:off x="9708663" y="3978139"/>
            <a:ext cx="1155441" cy="698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rot="10800000">
            <a:off x="5871472" y="4422436"/>
            <a:ext cx="9330" cy="161419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6" name="文本框 25"/>
          <p:cNvSpPr txBox="1"/>
          <p:nvPr/>
        </p:nvSpPr>
        <p:spPr>
          <a:xfrm>
            <a:off x="5548305" y="6036632"/>
            <a:ext cx="646331" cy="369332"/>
          </a:xfrm>
          <a:prstGeom prst="rect">
            <a:avLst/>
          </a:prstGeom>
          <a:noFill/>
        </p:spPr>
        <p:txBody>
          <a:bodyPr wrap="none" rtlCol="0">
            <a:spAutoFit/>
          </a:bodyPr>
          <a:lstStyle/>
          <a:p>
            <a:r>
              <a:rPr lang="zh-CN" altLang="en-US" dirty="0"/>
              <a:t>时间</a:t>
            </a:r>
            <a:endParaRPr lang="zh-CN" altLang="en-US" dirty="0"/>
          </a:p>
        </p:txBody>
      </p:sp>
      <p:sp>
        <p:nvSpPr>
          <p:cNvPr id="14" name="矩形 13"/>
          <p:cNvSpPr/>
          <p:nvPr/>
        </p:nvSpPr>
        <p:spPr>
          <a:xfrm>
            <a:off x="10406904" y="3527348"/>
            <a:ext cx="914400" cy="450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16" name="文本框 15"/>
          <p:cNvSpPr txBox="1"/>
          <p:nvPr/>
        </p:nvSpPr>
        <p:spPr>
          <a:xfrm>
            <a:off x="7282680" y="3566240"/>
            <a:ext cx="1338828" cy="369332"/>
          </a:xfrm>
          <a:prstGeom prst="rect">
            <a:avLst/>
          </a:prstGeom>
          <a:noFill/>
        </p:spPr>
        <p:txBody>
          <a:bodyPr wrap="none" rtlCol="0">
            <a:spAutoFit/>
          </a:bodyPr>
          <a:lstStyle/>
          <a:p>
            <a:r>
              <a:rPr lang="zh-CN" altLang="en-US" dirty="0" smtClean="0"/>
              <a:t>安全地释放</a:t>
            </a:r>
            <a:endParaRPr lang="zh-CN" altLang="en-US" dirty="0"/>
          </a:p>
        </p:txBody>
      </p:sp>
      <p:cxnSp>
        <p:nvCxnSpPr>
          <p:cNvPr id="17" name="直接箭头连接符 16"/>
          <p:cNvCxnSpPr/>
          <p:nvPr/>
        </p:nvCxnSpPr>
        <p:spPr>
          <a:xfrm>
            <a:off x="8574833" y="3750906"/>
            <a:ext cx="676630" cy="1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9708663" y="3978139"/>
            <a:ext cx="0" cy="698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RCU</a:t>
            </a:r>
            <a:r>
              <a:rPr lang="zh-CN" altLang="en-US" dirty="0" smtClean="0"/>
              <a:t>的核心</a:t>
            </a:r>
            <a:r>
              <a:rPr lang="en-US" altLang="zh-CN" dirty="0" smtClean="0"/>
              <a:t>API</a:t>
            </a:r>
            <a:endParaRPr lang="zh-CN" altLang="en-US" dirty="0"/>
          </a:p>
        </p:txBody>
      </p:sp>
      <p:sp>
        <p:nvSpPr>
          <p:cNvPr id="2" name="内容占位符 1"/>
          <p:cNvSpPr>
            <a:spLocks noGrp="1"/>
          </p:cNvSpPr>
          <p:nvPr>
            <p:ph idx="1"/>
          </p:nvPr>
        </p:nvSpPr>
        <p:spPr>
          <a:xfrm>
            <a:off x="838200" y="1240971"/>
            <a:ext cx="10515600" cy="5161279"/>
          </a:xfrm>
        </p:spPr>
        <p:txBody>
          <a:bodyPr>
            <a:normAutofit/>
          </a:bodyPr>
          <a:lstStyle/>
          <a:p>
            <a:r>
              <a:rPr lang="en-US" altLang="zh-CN" sz="1800" dirty="0" smtClean="0"/>
              <a:t>RCU</a:t>
            </a:r>
            <a:r>
              <a:rPr lang="zh-CN" altLang="en-US" sz="1800" dirty="0" smtClean="0"/>
              <a:t>的核心</a:t>
            </a:r>
            <a:r>
              <a:rPr lang="en-US" altLang="zh-CN" sz="1800" dirty="0" smtClean="0"/>
              <a:t>API</a:t>
            </a:r>
            <a:r>
              <a:rPr lang="zh-CN" altLang="en-US" sz="1800" dirty="0" smtClean="0"/>
              <a:t>很少，如下图</a:t>
            </a:r>
            <a:endParaRPr lang="en-US" altLang="zh-CN" sz="1800" dirty="0" smtClean="0"/>
          </a:p>
          <a:p>
            <a:endParaRPr lang="en-US" altLang="zh-CN" sz="1800" dirty="0"/>
          </a:p>
          <a:p>
            <a:endParaRPr lang="en-US" altLang="zh-CN" sz="1800" dirty="0" smtClean="0"/>
          </a:p>
          <a:p>
            <a:endParaRPr lang="en-US" altLang="zh-CN" sz="1800" dirty="0"/>
          </a:p>
          <a:p>
            <a:endParaRPr lang="en-US" altLang="zh-CN" sz="1800" dirty="0" smtClean="0"/>
          </a:p>
          <a:p>
            <a:r>
              <a:rPr lang="zh-CN" altLang="en-US" sz="1800" dirty="0" smtClean="0"/>
              <a:t>其他的</a:t>
            </a:r>
            <a:r>
              <a:rPr lang="en-US" altLang="zh-CN" sz="1800" dirty="0" smtClean="0"/>
              <a:t>API</a:t>
            </a:r>
            <a:r>
              <a:rPr lang="zh-CN" altLang="en-US" sz="1800" dirty="0" smtClean="0"/>
              <a:t>都由这</a:t>
            </a:r>
            <a:r>
              <a:rPr lang="en-US" altLang="zh-CN" sz="1800" dirty="0" smtClean="0"/>
              <a:t>5</a:t>
            </a:r>
            <a:r>
              <a:rPr lang="zh-CN" altLang="en-US" sz="1800" dirty="0" smtClean="0"/>
              <a:t>个核心</a:t>
            </a:r>
            <a:r>
              <a:rPr lang="en-US" altLang="zh-CN" sz="1800" dirty="0" smtClean="0"/>
              <a:t>API</a:t>
            </a:r>
            <a:r>
              <a:rPr lang="zh-CN" altLang="en-US" sz="1800" dirty="0" smtClean="0"/>
              <a:t>组合而成</a:t>
            </a:r>
            <a:endParaRPr lang="en-US" altLang="zh-CN" sz="1800" dirty="0" smtClean="0"/>
          </a:p>
          <a:p>
            <a:endParaRPr lang="zh-CN" altLang="en-US" sz="1800" dirty="0"/>
          </a:p>
        </p:txBody>
      </p:sp>
      <p:pic>
        <p:nvPicPr>
          <p:cNvPr id="7" name="图片 6" descr="G3_(D3UWRT[_F0PFVRPXYRI"/>
          <p:cNvPicPr>
            <a:picLocks noChangeAspect="1"/>
          </p:cNvPicPr>
          <p:nvPr>
            <p:custDataLst>
              <p:tags r:id="rId1"/>
            </p:custDataLst>
          </p:nvPr>
        </p:nvPicPr>
        <p:blipFill>
          <a:blip r:embed="rId2"/>
          <a:stretch>
            <a:fillRect/>
          </a:stretch>
        </p:blipFill>
        <p:spPr>
          <a:xfrm>
            <a:off x="1006150" y="1676021"/>
            <a:ext cx="5641975" cy="1356995"/>
          </a:xfrm>
          <a:prstGeom prst="rect">
            <a:avLst/>
          </a:prstGeom>
        </p:spPr>
      </p:pic>
      <p:sp>
        <p:nvSpPr>
          <p:cNvPr id="4" name="灯片编号占位符 3"/>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RCU</a:t>
            </a:r>
            <a:r>
              <a:rPr lang="zh-CN" altLang="en-US" dirty="0" smtClean="0"/>
              <a:t>的核心</a:t>
            </a:r>
            <a:r>
              <a:rPr lang="en-US" altLang="zh-CN" dirty="0" smtClean="0"/>
              <a:t>API</a:t>
            </a:r>
            <a:endParaRPr lang="zh-CN" altLang="en-US" dirty="0"/>
          </a:p>
        </p:txBody>
      </p:sp>
      <p:sp>
        <p:nvSpPr>
          <p:cNvPr id="2" name="内容占位符 1"/>
          <p:cNvSpPr>
            <a:spLocks noGrp="1"/>
          </p:cNvSpPr>
          <p:nvPr>
            <p:ph idx="1"/>
          </p:nvPr>
        </p:nvSpPr>
        <p:spPr>
          <a:xfrm>
            <a:off x="838200" y="2761411"/>
            <a:ext cx="10515600" cy="3640840"/>
          </a:xfrm>
        </p:spPr>
        <p:txBody>
          <a:bodyPr>
            <a:normAutofit/>
          </a:bodyPr>
          <a:lstStyle/>
          <a:p>
            <a:pPr marL="285750" indent="-285750"/>
            <a:r>
              <a:rPr lang="en-US" altLang="zh-CN" sz="1800" dirty="0" err="1"/>
              <a:t>rcu_read_lock</a:t>
            </a:r>
            <a:r>
              <a:rPr lang="en-US" altLang="zh-CN" sz="1800" dirty="0"/>
              <a:t>()/</a:t>
            </a:r>
            <a:r>
              <a:rPr lang="en-US" altLang="zh-CN" sz="1800" dirty="0" err="1"/>
              <a:t>rcu_read_unlock</a:t>
            </a:r>
            <a:r>
              <a:rPr lang="en-US" altLang="zh-CN" sz="1800" dirty="0" smtClean="0"/>
              <a:t>():</a:t>
            </a:r>
            <a:endParaRPr lang="en-US" altLang="zh-CN" sz="1800" dirty="0"/>
          </a:p>
          <a:p>
            <a:pPr marL="285750" indent="-285750"/>
            <a:r>
              <a:rPr lang="zh-CN" altLang="en-US" sz="1800" dirty="0" smtClean="0"/>
              <a:t>reader</a:t>
            </a:r>
            <a:r>
              <a:rPr lang="zh-CN" altLang="en-US" sz="1800" dirty="0"/>
              <a:t>用于告知reclaimer：</a:t>
            </a:r>
            <a:r>
              <a:rPr lang="en-US" altLang="zh-CN" sz="1800" dirty="0"/>
              <a:t>reader</a:t>
            </a:r>
            <a:r>
              <a:rPr lang="zh-CN" altLang="en-US" sz="1800" dirty="0"/>
              <a:t>准备进入</a:t>
            </a:r>
            <a:r>
              <a:rPr lang="en-US" altLang="zh-CN" sz="1800" dirty="0"/>
              <a:t>/</a:t>
            </a:r>
            <a:r>
              <a:rPr lang="zh-CN" altLang="en-US" sz="1800" dirty="0"/>
              <a:t>退出 RCU 的读临界区</a:t>
            </a:r>
            <a:r>
              <a:rPr lang="zh-CN" altLang="en-US" sz="1800" dirty="0" smtClean="0"/>
              <a:t>。</a:t>
            </a:r>
            <a:r>
              <a:rPr lang="zh-CN" altLang="en-US" sz="1800" dirty="0" smtClean="0">
                <a:solidFill>
                  <a:srgbClr val="121212"/>
                </a:solidFill>
                <a:latin typeface="-apple-system"/>
              </a:rPr>
              <a:t>在</a:t>
            </a:r>
            <a:r>
              <a:rPr lang="en-US" altLang="zh-CN" sz="1800" dirty="0">
                <a:solidFill>
                  <a:srgbClr val="121212"/>
                </a:solidFill>
                <a:latin typeface="-apple-system"/>
              </a:rPr>
              <a:t>RCU</a:t>
            </a:r>
            <a:r>
              <a:rPr lang="zh-CN" altLang="en-US" sz="1800" dirty="0">
                <a:solidFill>
                  <a:srgbClr val="121212"/>
                </a:solidFill>
                <a:latin typeface="-apple-system"/>
              </a:rPr>
              <a:t>的读取一侧</a:t>
            </a:r>
            <a:r>
              <a:rPr lang="zh-CN" altLang="en-US" sz="1800" dirty="0" smtClean="0">
                <a:solidFill>
                  <a:srgbClr val="121212"/>
                </a:solidFill>
                <a:latin typeface="-apple-system"/>
              </a:rPr>
              <a:t>，读取操作不互斥，严格意义上不算锁，只是一个“告知”。</a:t>
            </a:r>
            <a:endParaRPr lang="en-US" altLang="zh-CN" sz="1800" dirty="0" smtClean="0">
              <a:solidFill>
                <a:srgbClr val="121212"/>
              </a:solidFill>
              <a:latin typeface="-apple-system"/>
            </a:endParaRPr>
          </a:p>
          <a:p>
            <a:pPr marL="285750" indent="-285750"/>
            <a:endParaRPr lang="en-US" altLang="zh-CN" sz="1800" dirty="0">
              <a:solidFill>
                <a:srgbClr val="121212"/>
              </a:solidFill>
              <a:latin typeface="-apple-system"/>
            </a:endParaRPr>
          </a:p>
          <a:p>
            <a:pPr marL="285750" indent="-285750"/>
            <a:r>
              <a:rPr lang="zh-CN" altLang="en-US" sz="1800" dirty="0"/>
              <a:t>synchronize_rcu()</a:t>
            </a:r>
            <a:r>
              <a:rPr lang="en-US" altLang="zh-CN" sz="1800" dirty="0"/>
              <a:t> / </a:t>
            </a:r>
            <a:r>
              <a:rPr lang="en-US" altLang="zh-CN" sz="1800" dirty="0" err="1"/>
              <a:t>call_rcu</a:t>
            </a:r>
            <a:r>
              <a:rPr lang="en-US" altLang="zh-CN" sz="1800" dirty="0"/>
              <a:t>()</a:t>
            </a:r>
            <a:endParaRPr lang="zh-CN" altLang="en-US" sz="1800" dirty="0"/>
          </a:p>
          <a:p>
            <a:r>
              <a:rPr lang="zh-CN" altLang="en-US" sz="1800" dirty="0"/>
              <a:t>标记</a:t>
            </a:r>
            <a:r>
              <a:rPr lang="en-US" altLang="zh-CN" sz="1800" dirty="0"/>
              <a:t>updater</a:t>
            </a:r>
            <a:r>
              <a:rPr lang="zh-CN" altLang="en-US" sz="1800" dirty="0"/>
              <a:t>的结束和</a:t>
            </a:r>
            <a:r>
              <a:rPr lang="en-US" altLang="zh-CN" sz="1800" dirty="0" err="1"/>
              <a:t>reclaimer</a:t>
            </a:r>
            <a:r>
              <a:rPr lang="zh-CN" altLang="en-US" sz="1800" dirty="0"/>
              <a:t>的开始（</a:t>
            </a:r>
            <a:r>
              <a:rPr lang="en-US" altLang="zh-CN" sz="1800" dirty="0"/>
              <a:t>Grace period </a:t>
            </a:r>
            <a:r>
              <a:rPr lang="zh-CN" altLang="en-US" sz="1800" dirty="0"/>
              <a:t>宽限期</a:t>
            </a:r>
            <a:r>
              <a:rPr lang="zh-CN" altLang="en-US" sz="1800" dirty="0" smtClean="0"/>
              <a:t>）</a:t>
            </a:r>
            <a:r>
              <a:rPr lang="zh-CN" altLang="en-US" sz="1800" dirty="0"/>
              <a:t>它会阻塞直到之前所有的读临界区的操作都退出</a:t>
            </a:r>
            <a:r>
              <a:rPr lang="zh-CN" altLang="en-US" sz="1800" dirty="0" smtClean="0"/>
              <a:t>。</a:t>
            </a:r>
            <a:r>
              <a:rPr lang="en-US" altLang="zh-CN" sz="1800" dirty="0" err="1"/>
              <a:t>call_rcu</a:t>
            </a:r>
            <a:r>
              <a:rPr lang="zh-CN" altLang="en-US" sz="1800" dirty="0"/>
              <a:t>会注册一个回调函数，在宽限期结束后执行回调函数</a:t>
            </a:r>
            <a:r>
              <a:rPr lang="zh-CN" altLang="en-US" sz="1800" dirty="0" smtClean="0"/>
              <a:t>。好处是使</a:t>
            </a:r>
            <a:r>
              <a:rPr lang="en-US" altLang="zh-CN" sz="1800" dirty="0" err="1"/>
              <a:t>cpu</a:t>
            </a:r>
            <a:r>
              <a:rPr lang="zh-CN" altLang="en-US" sz="1800" dirty="0"/>
              <a:t>不必一直</a:t>
            </a:r>
            <a:r>
              <a:rPr lang="zh-CN" altLang="en-US" sz="1800" dirty="0" smtClean="0"/>
              <a:t>等待读操作结束，</a:t>
            </a:r>
            <a:r>
              <a:rPr lang="zh-CN" altLang="en-US" sz="1800" dirty="0"/>
              <a:t>可以执行其他任务</a:t>
            </a:r>
            <a:r>
              <a:rPr lang="zh-CN" altLang="en-US" sz="1800" dirty="0" smtClean="0"/>
              <a:t>。</a:t>
            </a:r>
            <a:endParaRPr lang="zh-CN" altLang="en-US" sz="1800" dirty="0"/>
          </a:p>
          <a:p>
            <a:pPr marL="0" indent="0">
              <a:buNone/>
            </a:pPr>
            <a:r>
              <a:rPr lang="en-US" altLang="zh-CN" sz="1800" dirty="0"/>
              <a:t>	</a:t>
            </a:r>
            <a:endParaRPr lang="zh-CN" altLang="en-US" sz="1800" dirty="0"/>
          </a:p>
          <a:p>
            <a:pPr marL="285750" indent="-285750"/>
            <a:endParaRPr lang="en-US" altLang="zh-CN" sz="1800" dirty="0"/>
          </a:p>
          <a:p>
            <a:pPr marL="285750" indent="-285750"/>
            <a:endParaRPr lang="zh-CN" altLang="en-US" sz="1800" dirty="0"/>
          </a:p>
        </p:txBody>
      </p:sp>
      <p:pic>
        <p:nvPicPr>
          <p:cNvPr id="7" name="图片 6" descr="G3_(D3UWRT[_F0PFVRPXYRI"/>
          <p:cNvPicPr>
            <a:picLocks noChangeAspect="1"/>
          </p:cNvPicPr>
          <p:nvPr>
            <p:custDataLst>
              <p:tags r:id="rId1"/>
            </p:custDataLst>
          </p:nvPr>
        </p:nvPicPr>
        <p:blipFill>
          <a:blip r:embed="rId2"/>
          <a:stretch>
            <a:fillRect/>
          </a:stretch>
        </p:blipFill>
        <p:spPr>
          <a:xfrm>
            <a:off x="903514" y="1212979"/>
            <a:ext cx="5641975" cy="1356995"/>
          </a:xfrm>
          <a:prstGeom prst="rect">
            <a:avLst/>
          </a:prstGeom>
        </p:spPr>
      </p:pic>
      <p:sp>
        <p:nvSpPr>
          <p:cNvPr id="4" name="灯片编号占位符 3"/>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RCU</a:t>
            </a:r>
            <a:r>
              <a:rPr lang="zh-CN" altLang="en-US" dirty="0" smtClean="0"/>
              <a:t>的核心</a:t>
            </a:r>
            <a:r>
              <a:rPr lang="en-US" altLang="zh-CN" dirty="0" smtClean="0"/>
              <a:t>API</a:t>
            </a:r>
            <a:endParaRPr lang="zh-CN" altLang="en-US" dirty="0"/>
          </a:p>
        </p:txBody>
      </p:sp>
      <p:sp>
        <p:nvSpPr>
          <p:cNvPr id="2" name="内容占位符 1"/>
          <p:cNvSpPr>
            <a:spLocks noGrp="1"/>
          </p:cNvSpPr>
          <p:nvPr>
            <p:ph idx="1"/>
          </p:nvPr>
        </p:nvSpPr>
        <p:spPr>
          <a:xfrm>
            <a:off x="838200" y="2761411"/>
            <a:ext cx="10515600" cy="3640840"/>
          </a:xfrm>
        </p:spPr>
        <p:txBody>
          <a:bodyPr>
            <a:normAutofit/>
          </a:bodyPr>
          <a:lstStyle/>
          <a:p>
            <a:pPr marL="285750" indent="-285750"/>
            <a:r>
              <a:rPr lang="en-US" altLang="zh-CN" sz="1800" dirty="0" err="1"/>
              <a:t>rcu_assign_poiner</a:t>
            </a:r>
            <a:r>
              <a:rPr lang="en-US" altLang="zh-CN" sz="1800" dirty="0"/>
              <a:t>()</a:t>
            </a:r>
            <a:endParaRPr lang="en-US" altLang="zh-CN" sz="1800" dirty="0"/>
          </a:p>
          <a:p>
            <a:r>
              <a:rPr lang="zh-CN" altLang="en-US" sz="1800" dirty="0"/>
              <a:t>发布（</a:t>
            </a:r>
            <a:r>
              <a:rPr lang="en-US" altLang="zh-CN" sz="1800" dirty="0"/>
              <a:t>publish</a:t>
            </a:r>
            <a:r>
              <a:rPr lang="zh-CN" altLang="en-US" sz="1800" dirty="0" smtClean="0"/>
              <a:t>）操作，被</a:t>
            </a:r>
            <a:r>
              <a:rPr lang="en-US" altLang="zh-CN" sz="1800" dirty="0" smtClean="0"/>
              <a:t>updater</a:t>
            </a:r>
            <a:r>
              <a:rPr lang="zh-CN" altLang="en-US" sz="1800" dirty="0"/>
              <a:t>用于更新被</a:t>
            </a:r>
            <a:r>
              <a:rPr lang="en-US" altLang="zh-CN" sz="1800" dirty="0"/>
              <a:t>RCU</a:t>
            </a:r>
            <a:r>
              <a:rPr lang="zh-CN" altLang="en-US" sz="1800" dirty="0"/>
              <a:t>保护的指针</a:t>
            </a:r>
            <a:r>
              <a:rPr lang="zh-CN" altLang="en-US" sz="1800" dirty="0" smtClean="0"/>
              <a:t>。</a:t>
            </a:r>
            <a:r>
              <a:rPr lang="zh-CN" altLang="en-US" sz="1800" dirty="0"/>
              <a:t>具体来说，它起的作用</a:t>
            </a:r>
            <a:r>
              <a:rPr lang="zh-CN" altLang="en-US" sz="1800" dirty="0" smtClean="0"/>
              <a:t>就是</a:t>
            </a:r>
            <a:r>
              <a:rPr lang="en-US" altLang="zh-CN" sz="1800" dirty="0" smtClean="0"/>
              <a:t>“publish”</a:t>
            </a:r>
            <a:r>
              <a:rPr lang="zh-CN" altLang="en-US" sz="1800" dirty="0" smtClean="0"/>
              <a:t>，</a:t>
            </a:r>
            <a:r>
              <a:rPr lang="en-US" altLang="zh-CN" sz="1800" dirty="0"/>
              <a:t>publish</a:t>
            </a:r>
            <a:r>
              <a:rPr lang="zh-CN" altLang="en-US" sz="1800" dirty="0"/>
              <a:t>之后，</a:t>
            </a:r>
            <a:r>
              <a:rPr lang="en-US" altLang="zh-CN" sz="1800" dirty="0"/>
              <a:t>writer</a:t>
            </a:r>
            <a:r>
              <a:rPr lang="zh-CN" altLang="en-US" sz="1800" dirty="0"/>
              <a:t>就可以进入</a:t>
            </a:r>
            <a:r>
              <a:rPr lang="en-US" altLang="zh-CN" sz="1800" dirty="0"/>
              <a:t>grace period</a:t>
            </a:r>
            <a:r>
              <a:rPr lang="zh-CN" altLang="en-US" sz="1800" dirty="0"/>
              <a:t>了。同时，它的实现中包含了一</a:t>
            </a:r>
            <a:r>
              <a:rPr lang="zh-CN" altLang="en-US" sz="1800" dirty="0" smtClean="0"/>
              <a:t>个内存屏障，</a:t>
            </a:r>
            <a:r>
              <a:rPr lang="zh-CN" altLang="en-US" sz="1800" dirty="0"/>
              <a:t>以避免在“新指针”准备好之前，就</a:t>
            </a:r>
            <a:r>
              <a:rPr lang="zh-CN" altLang="en-US" sz="1800" dirty="0" smtClean="0"/>
              <a:t>被</a:t>
            </a:r>
            <a:r>
              <a:rPr lang="zh-CN" altLang="en-US" sz="1800" dirty="0"/>
              <a:t>引用了</a:t>
            </a:r>
            <a:r>
              <a:rPr lang="zh-CN" altLang="en-US" sz="1800" dirty="0" smtClean="0"/>
              <a:t>。</a:t>
            </a:r>
            <a:endParaRPr lang="zh-CN" altLang="en-US" sz="1800" dirty="0"/>
          </a:p>
          <a:p>
            <a:pPr marL="285750" indent="-285750"/>
            <a:endParaRPr lang="en-US" altLang="zh-CN" sz="1800" dirty="0">
              <a:solidFill>
                <a:srgbClr val="121212"/>
              </a:solidFill>
              <a:latin typeface="-apple-system"/>
            </a:endParaRPr>
          </a:p>
          <a:p>
            <a:pPr marL="285750" indent="-285750"/>
            <a:r>
              <a:rPr lang="en-US" altLang="zh-CN" sz="1800" dirty="0" err="1"/>
              <a:t>rcu_dereference</a:t>
            </a:r>
            <a:r>
              <a:rPr lang="en-US" altLang="zh-CN" sz="1800" dirty="0"/>
              <a:t>()</a:t>
            </a:r>
            <a:endParaRPr lang="en-US" altLang="zh-CN" sz="1800" dirty="0"/>
          </a:p>
          <a:p>
            <a:r>
              <a:rPr lang="zh-CN" altLang="en-US" sz="1800" dirty="0"/>
              <a:t>订阅（</a:t>
            </a:r>
            <a:r>
              <a:rPr lang="en-US" altLang="zh-CN" sz="1800" dirty="0"/>
              <a:t>subscribe</a:t>
            </a:r>
            <a:r>
              <a:rPr lang="zh-CN" altLang="en-US" sz="1800" dirty="0" smtClean="0"/>
              <a:t>）操作，被</a:t>
            </a:r>
            <a:r>
              <a:rPr lang="en-US" altLang="zh-CN" sz="1800" dirty="0" smtClean="0"/>
              <a:t>reader </a:t>
            </a:r>
            <a:r>
              <a:rPr lang="zh-CN" altLang="en-US" sz="1800" dirty="0"/>
              <a:t>用于使用被</a:t>
            </a:r>
            <a:r>
              <a:rPr lang="en-US" altLang="zh-CN" sz="1800" dirty="0"/>
              <a:t>RCU</a:t>
            </a:r>
            <a:r>
              <a:rPr lang="zh-CN" altLang="en-US" sz="1800" dirty="0"/>
              <a:t>保护的指针，保证</a:t>
            </a:r>
            <a:r>
              <a:rPr lang="en-US" altLang="zh-CN" sz="1800" dirty="0"/>
              <a:t>reader</a:t>
            </a:r>
            <a:r>
              <a:rPr lang="zh-CN" altLang="en-US" sz="1800" dirty="0"/>
              <a:t>使用的是未被更新的旧的数据</a:t>
            </a:r>
            <a:r>
              <a:rPr lang="zh-CN" altLang="en-US" sz="1800" dirty="0" smtClean="0"/>
              <a:t>。</a:t>
            </a:r>
            <a:r>
              <a:rPr lang="zh-CN" altLang="en-US" sz="1800" dirty="0"/>
              <a:t>因为</a:t>
            </a:r>
            <a:r>
              <a:rPr lang="en-US" altLang="zh-CN" sz="1800" dirty="0"/>
              <a:t>writer</a:t>
            </a:r>
            <a:r>
              <a:rPr lang="zh-CN" altLang="en-US" sz="1800" dirty="0"/>
              <a:t>在</a:t>
            </a:r>
            <a:r>
              <a:rPr lang="en-US" altLang="zh-CN" sz="1800" dirty="0"/>
              <a:t>removal</a:t>
            </a:r>
            <a:r>
              <a:rPr lang="zh-CN" altLang="en-US" sz="1800" dirty="0"/>
              <a:t>阶段就会解除对节点的引用，所以</a:t>
            </a:r>
            <a:r>
              <a:rPr lang="en-US" altLang="zh-CN" sz="1800" dirty="0"/>
              <a:t>reader</a:t>
            </a:r>
            <a:r>
              <a:rPr lang="zh-CN" altLang="en-US" sz="1800" dirty="0"/>
              <a:t>需要调用</a:t>
            </a:r>
            <a:r>
              <a:rPr lang="en-US" altLang="zh-CN" sz="1800" dirty="0" err="1"/>
              <a:t>rcu_dereference</a:t>
            </a:r>
            <a:r>
              <a:rPr lang="en-US" altLang="zh-CN" sz="1800" dirty="0"/>
              <a:t>()</a:t>
            </a:r>
            <a:r>
              <a:rPr lang="zh-CN" altLang="en-US" sz="1800" dirty="0"/>
              <a:t>宏，将节点指针的值赋给一个临时指针，保存起来</a:t>
            </a:r>
            <a:r>
              <a:rPr lang="zh-CN" altLang="en-US" sz="1800" dirty="0"/>
              <a:t>。接下来这些</a:t>
            </a:r>
            <a:r>
              <a:rPr lang="en-US" altLang="zh-CN" sz="1800" dirty="0"/>
              <a:t>reader</a:t>
            </a:r>
            <a:r>
              <a:rPr lang="zh-CN" altLang="en-US" sz="1800" dirty="0"/>
              <a:t>对该节点的操作都是引用这个临时指针，它们访问到的也都是</a:t>
            </a:r>
            <a:r>
              <a:rPr lang="en-US" altLang="zh-CN" sz="1800" dirty="0"/>
              <a:t>publish</a:t>
            </a:r>
            <a:r>
              <a:rPr lang="zh-CN" altLang="en-US" sz="1800" dirty="0"/>
              <a:t>之前的数据。</a:t>
            </a:r>
            <a:endParaRPr lang="en-US" altLang="zh-CN" sz="1800" dirty="0"/>
          </a:p>
          <a:p>
            <a:pPr marL="285750" indent="-285750"/>
            <a:endParaRPr lang="zh-CN" altLang="en-US" sz="1800" dirty="0"/>
          </a:p>
        </p:txBody>
      </p:sp>
      <p:pic>
        <p:nvPicPr>
          <p:cNvPr id="7" name="图片 6" descr="G3_(D3UWRT[_F0PFVRPXYRI"/>
          <p:cNvPicPr>
            <a:picLocks noChangeAspect="1"/>
          </p:cNvPicPr>
          <p:nvPr>
            <p:custDataLst>
              <p:tags r:id="rId1"/>
            </p:custDataLst>
          </p:nvPr>
        </p:nvPicPr>
        <p:blipFill>
          <a:blip r:embed="rId2"/>
          <a:stretch>
            <a:fillRect/>
          </a:stretch>
        </p:blipFill>
        <p:spPr>
          <a:xfrm>
            <a:off x="903514" y="1212979"/>
            <a:ext cx="5641975" cy="1356995"/>
          </a:xfrm>
          <a:prstGeom prst="rect">
            <a:avLst/>
          </a:prstGeom>
        </p:spPr>
      </p:pic>
      <p:sp>
        <p:nvSpPr>
          <p:cNvPr id="4" name="灯片编号占位符 3"/>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3937517"/>
            <a:ext cx="10515600" cy="2062066"/>
          </a:xfrm>
        </p:spPr>
        <p:txBody>
          <a:bodyPr>
            <a:normAutofit fontScale="92500" lnSpcReduction="10000"/>
          </a:bodyPr>
          <a:lstStyle/>
          <a:p>
            <a:r>
              <a:rPr lang="zh-CN" altLang="en-US" sz="1800" dirty="0"/>
              <a:t>以链表的</a:t>
            </a:r>
            <a:r>
              <a:rPr lang="en-US" altLang="zh-CN" sz="1800" dirty="0"/>
              <a:t>"replace"</a:t>
            </a:r>
            <a:r>
              <a:rPr lang="zh-CN" altLang="en-US" sz="1800" dirty="0"/>
              <a:t>操作为例，</a:t>
            </a:r>
            <a:r>
              <a:rPr lang="zh-CN" altLang="en-US" sz="1800" b="1" dirty="0"/>
              <a:t>作为</a:t>
            </a:r>
            <a:r>
              <a:rPr lang="en-US" altLang="zh-CN" sz="1800" b="1" dirty="0"/>
              <a:t>updater</a:t>
            </a:r>
            <a:r>
              <a:rPr lang="zh-CN" altLang="en-US" sz="1800" dirty="0"/>
              <a:t>，在对</a:t>
            </a:r>
            <a:r>
              <a:rPr lang="en-US" altLang="zh-CN" sz="1800" dirty="0"/>
              <a:t>copy</a:t>
            </a:r>
            <a:r>
              <a:rPr lang="zh-CN" altLang="en-US" sz="1800" dirty="0"/>
              <a:t>的数据更新完成后，需要通过</a:t>
            </a:r>
            <a:r>
              <a:rPr lang="en-US" altLang="zh-CN" sz="1800" dirty="0" err="1"/>
              <a:t>rcu_assign_pointer</a:t>
            </a:r>
            <a:r>
              <a:rPr lang="en-US" altLang="zh-CN" sz="1800" dirty="0"/>
              <a:t>()</a:t>
            </a:r>
            <a:r>
              <a:rPr lang="zh-CN" altLang="en-US" sz="1800" dirty="0"/>
              <a:t>，用这个</a:t>
            </a:r>
            <a:r>
              <a:rPr lang="en-US" altLang="zh-CN" sz="1800" dirty="0"/>
              <a:t>copy</a:t>
            </a:r>
            <a:r>
              <a:rPr lang="zh-CN" altLang="en-US" sz="1800" dirty="0"/>
              <a:t>替换原节点在链表中的位置，并移除对原节点的引用，而后调用</a:t>
            </a:r>
            <a:r>
              <a:rPr lang="en-US" altLang="zh-CN" sz="1800" dirty="0" err="1"/>
              <a:t>synchronize_rcu</a:t>
            </a:r>
            <a:r>
              <a:rPr lang="en-US" altLang="zh-CN" sz="1800" dirty="0"/>
              <a:t>()</a:t>
            </a:r>
            <a:r>
              <a:rPr lang="zh-CN" altLang="en-US" sz="1800" dirty="0"/>
              <a:t>或</a:t>
            </a:r>
            <a:r>
              <a:rPr lang="en-US" altLang="zh-CN" sz="1800" dirty="0" err="1"/>
              <a:t>call_rcu</a:t>
            </a:r>
            <a:r>
              <a:rPr lang="en-US" altLang="zh-CN" sz="1800" dirty="0"/>
              <a:t>()</a:t>
            </a:r>
            <a:r>
              <a:rPr lang="zh-CN" altLang="en-US" sz="1800" dirty="0"/>
              <a:t>进入</a:t>
            </a:r>
            <a:r>
              <a:rPr lang="en-US" altLang="zh-CN" sz="1800" dirty="0"/>
              <a:t>grace period</a:t>
            </a:r>
            <a:r>
              <a:rPr lang="zh-CN" altLang="en-US" sz="1800" dirty="0" smtClean="0"/>
              <a:t>。</a:t>
            </a:r>
            <a:endParaRPr lang="en-US" altLang="zh-CN" sz="1800" dirty="0"/>
          </a:p>
          <a:p>
            <a:r>
              <a:rPr lang="zh-CN" altLang="en-US" sz="1800" dirty="0"/>
              <a:t>作为</a:t>
            </a:r>
            <a:r>
              <a:rPr lang="en-US" altLang="zh-CN" sz="1800" dirty="0"/>
              <a:t>reader</a:t>
            </a:r>
            <a:r>
              <a:rPr lang="zh-CN" altLang="en-US" sz="1800" dirty="0"/>
              <a:t>，在调用</a:t>
            </a:r>
            <a:r>
              <a:rPr lang="en-US" altLang="zh-CN" sz="1800" dirty="0" err="1"/>
              <a:t>rcu_read_lock</a:t>
            </a:r>
            <a:r>
              <a:rPr lang="en-US" altLang="zh-CN" sz="1800" dirty="0"/>
              <a:t>()</a:t>
            </a:r>
            <a:r>
              <a:rPr lang="zh-CN" altLang="en-US" sz="1800" dirty="0"/>
              <a:t>进入临界区后，因为所使用的节点可能被</a:t>
            </a:r>
            <a:r>
              <a:rPr lang="en-US" altLang="zh-CN" sz="1800" dirty="0"/>
              <a:t>updater</a:t>
            </a:r>
            <a:r>
              <a:rPr lang="zh-CN" altLang="en-US" sz="1800" dirty="0"/>
              <a:t>解除引用，因而需要通过</a:t>
            </a:r>
            <a:r>
              <a:rPr lang="en-US" altLang="zh-CN" sz="1800" dirty="0" err="1"/>
              <a:t>rcu_dereference</a:t>
            </a:r>
            <a:r>
              <a:rPr lang="en-US" altLang="zh-CN" sz="1800" dirty="0"/>
              <a:t>()</a:t>
            </a:r>
            <a:r>
              <a:rPr lang="zh-CN" altLang="en-US" sz="1800" dirty="0"/>
              <a:t>保留一份对这个节点的指针指向。进入</a:t>
            </a:r>
            <a:r>
              <a:rPr lang="en-US" altLang="zh-CN" sz="1800" dirty="0"/>
              <a:t>grace period</a:t>
            </a:r>
            <a:r>
              <a:rPr lang="zh-CN" altLang="en-US" sz="1800" dirty="0"/>
              <a:t>意味着数据已经更新，而这些</a:t>
            </a:r>
            <a:r>
              <a:rPr lang="en-US" altLang="zh-CN" sz="1800" dirty="0"/>
              <a:t>reader</a:t>
            </a:r>
            <a:r>
              <a:rPr lang="zh-CN" altLang="en-US" sz="1800" dirty="0"/>
              <a:t>在退出临界区之前，只能使用旧的数据</a:t>
            </a:r>
            <a:r>
              <a:rPr lang="zh-CN" altLang="en-US" sz="1800" dirty="0" smtClean="0"/>
              <a:t>，</a:t>
            </a:r>
            <a:endParaRPr lang="en-US" altLang="zh-CN" sz="1800" dirty="0"/>
          </a:p>
          <a:p>
            <a:r>
              <a:rPr lang="zh-CN" altLang="en-US" sz="1800" dirty="0"/>
              <a:t>作为</a:t>
            </a:r>
            <a:r>
              <a:rPr lang="en-US" altLang="zh-CN" sz="1800" dirty="0" err="1"/>
              <a:t>reclaimer</a:t>
            </a:r>
            <a:r>
              <a:rPr lang="zh-CN" altLang="en-US" sz="1800" dirty="0"/>
              <a:t>，对于所有进入</a:t>
            </a:r>
            <a:r>
              <a:rPr lang="en-US" altLang="zh-CN" sz="1800" dirty="0"/>
              <a:t>grace period</a:t>
            </a:r>
            <a:r>
              <a:rPr lang="zh-CN" altLang="en-US" sz="1800" dirty="0"/>
              <a:t>之前就进入临界区的</a:t>
            </a:r>
            <a:r>
              <a:rPr lang="en-US" altLang="zh-CN" sz="1800" dirty="0"/>
              <a:t>reader</a:t>
            </a:r>
            <a:r>
              <a:rPr lang="zh-CN" altLang="en-US" sz="1800" dirty="0"/>
              <a:t>，需要等待它们都调用了</a:t>
            </a:r>
            <a:r>
              <a:rPr lang="en-US" altLang="zh-CN" sz="1800" dirty="0" err="1"/>
              <a:t>rcu_read_unlock</a:t>
            </a:r>
            <a:r>
              <a:rPr lang="en-US" altLang="zh-CN" sz="1800" dirty="0"/>
              <a:t>()</a:t>
            </a:r>
            <a:r>
              <a:rPr lang="zh-CN" altLang="en-US" sz="1800" dirty="0"/>
              <a:t>退出临界区，之后</a:t>
            </a:r>
            <a:r>
              <a:rPr lang="en-US" altLang="zh-CN" sz="1800" dirty="0"/>
              <a:t>grace period</a:t>
            </a:r>
            <a:r>
              <a:rPr lang="zh-CN" altLang="en-US" sz="1800" dirty="0"/>
              <a:t>结束，原节点所在的内存区域被释放。</a:t>
            </a:r>
            <a:endParaRPr lang="zh-CN" altLang="en-US" sz="1800" dirty="0"/>
          </a:p>
        </p:txBody>
      </p:sp>
      <p:sp>
        <p:nvSpPr>
          <p:cNvPr id="3" name="标题 2"/>
          <p:cNvSpPr>
            <a:spLocks noGrp="1"/>
          </p:cNvSpPr>
          <p:nvPr>
            <p:ph type="title"/>
          </p:nvPr>
        </p:nvSpPr>
        <p:spPr/>
        <p:txBody>
          <a:bodyPr/>
          <a:lstStyle/>
          <a:p>
            <a:r>
              <a:rPr lang="en-US" altLang="zh-CN" dirty="0"/>
              <a:t>RCU</a:t>
            </a:r>
            <a:r>
              <a:rPr lang="zh-CN" altLang="en-US" dirty="0"/>
              <a:t>的核心</a:t>
            </a:r>
            <a:r>
              <a:rPr lang="en-US" altLang="zh-CN" dirty="0"/>
              <a:t>API</a:t>
            </a:r>
            <a:endParaRPr lang="zh-CN" altLang="en-US" dirty="0"/>
          </a:p>
        </p:txBody>
      </p:sp>
      <p:pic>
        <p:nvPicPr>
          <p:cNvPr id="4" name="图片 3"/>
          <p:cNvPicPr>
            <a:picLocks noChangeAspect="1"/>
          </p:cNvPicPr>
          <p:nvPr/>
        </p:nvPicPr>
        <p:blipFill rotWithShape="1">
          <a:blip r:embed="rId1"/>
          <a:srcRect b="5440"/>
          <a:stretch>
            <a:fillRect/>
          </a:stretch>
        </p:blipFill>
        <p:spPr>
          <a:xfrm>
            <a:off x="815009" y="1124178"/>
            <a:ext cx="5478041" cy="2757357"/>
          </a:xfrm>
          <a:prstGeom prst="rect">
            <a:avLst/>
          </a:prstGeom>
        </p:spPr>
      </p:pic>
      <p:sp>
        <p:nvSpPr>
          <p:cNvPr id="5" name="灯片编号占位符 4"/>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RCU</a:t>
            </a:r>
            <a:r>
              <a:rPr lang="zh-CN" altLang="en-US" dirty="0" smtClean="0"/>
              <a:t>的使用分析</a:t>
            </a:r>
            <a:r>
              <a:rPr lang="en-US" altLang="zh-CN" dirty="0" smtClean="0"/>
              <a:t>——</a:t>
            </a:r>
            <a:r>
              <a:rPr lang="zh-CN" altLang="en-US" dirty="0" smtClean="0"/>
              <a:t>延迟销毁</a:t>
            </a:r>
            <a:endParaRPr lang="zh-CN" altLang="en-US" dirty="0"/>
          </a:p>
        </p:txBody>
      </p:sp>
      <p:pic>
        <p:nvPicPr>
          <p:cNvPr id="5" name="图片 4"/>
          <p:cNvPicPr>
            <a:picLocks noChangeAspect="1"/>
          </p:cNvPicPr>
          <p:nvPr/>
        </p:nvPicPr>
        <p:blipFill>
          <a:blip r:embed="rId1"/>
          <a:stretch>
            <a:fillRect/>
          </a:stretch>
        </p:blipFill>
        <p:spPr>
          <a:xfrm>
            <a:off x="2871559" y="1522439"/>
            <a:ext cx="5324611" cy="2135160"/>
          </a:xfrm>
          <a:prstGeom prst="rect">
            <a:avLst/>
          </a:prstGeom>
        </p:spPr>
      </p:pic>
      <p:sp>
        <p:nvSpPr>
          <p:cNvPr id="6" name="文本框 5"/>
          <p:cNvSpPr txBox="1"/>
          <p:nvPr/>
        </p:nvSpPr>
        <p:spPr>
          <a:xfrm>
            <a:off x="2461012" y="3657599"/>
            <a:ext cx="6537791" cy="2862322"/>
          </a:xfrm>
          <a:prstGeom prst="rect">
            <a:avLst/>
          </a:prstGeom>
          <a:noFill/>
        </p:spPr>
        <p:txBody>
          <a:bodyPr wrap="square" rtlCol="0">
            <a:spAutoFit/>
          </a:bodyPr>
          <a:lstStyle/>
          <a:p>
            <a:endParaRPr lang="en-US" altLang="zh-CN" dirty="0" smtClean="0"/>
          </a:p>
          <a:p>
            <a:pPr marL="285750" indent="-285750">
              <a:buFont typeface="Arial" panose="020B0604020202020204" pitchFamily="34" charset="0"/>
              <a:buChar char="•"/>
            </a:pPr>
            <a:r>
              <a:rPr lang="zh-CN" altLang="en-US" dirty="0" smtClean="0"/>
              <a:t>使用</a:t>
            </a:r>
            <a:r>
              <a:rPr lang="en-US" altLang="zh-CN" dirty="0" err="1" smtClean="0"/>
              <a:t>list_del_rcu</a:t>
            </a:r>
            <a:r>
              <a:rPr lang="zh-CN" altLang="en-US" dirty="0"/>
              <a:t>和</a:t>
            </a:r>
            <a:r>
              <a:rPr lang="en-US" altLang="zh-CN" dirty="0" err="1"/>
              <a:t>call_rcu</a:t>
            </a:r>
            <a:r>
              <a:rPr lang="zh-CN" altLang="en-US" dirty="0"/>
              <a:t>来代替</a:t>
            </a:r>
            <a:r>
              <a:rPr lang="en-US" altLang="zh-CN" dirty="0" err="1" smtClean="0"/>
              <a:t>list_del</a:t>
            </a:r>
            <a:endParaRPr lang="en-US" altLang="zh-CN" dirty="0" smtClean="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err="1" smtClean="0"/>
              <a:t>list_del_rcu</a:t>
            </a:r>
            <a:r>
              <a:rPr lang="zh-CN" altLang="en-US" dirty="0"/>
              <a:t>嵌入了一个对“prev”指针的“poison”处理，以</a:t>
            </a:r>
            <a:r>
              <a:rPr lang="zh-CN" altLang="en-US" dirty="0" smtClean="0"/>
              <a:t>避免reader</a:t>
            </a:r>
            <a:r>
              <a:rPr lang="zh-CN" altLang="en-US" dirty="0"/>
              <a:t>再通过该节点访问前向节点</a:t>
            </a:r>
            <a:r>
              <a:rPr lang="zh-CN" altLang="en-US" dirty="0" smtClean="0"/>
              <a:t>。</a:t>
            </a:r>
            <a:endParaRPr lang="en-US" altLang="zh-CN" dirty="0" smtClean="0"/>
          </a:p>
          <a:p>
            <a:pPr marL="285750" indent="-285750">
              <a:buFont typeface="Arial" panose="020B0604020202020204" pitchFamily="34" charset="0"/>
              <a:buChar char="•"/>
            </a:pPr>
            <a:endParaRPr lang="en-US" altLang="zh-CN" dirty="0"/>
          </a:p>
          <a:p>
            <a:pPr marL="285750" lvl="3" indent="-285750">
              <a:buFont typeface="Arial" panose="020B0604020202020204" pitchFamily="34" charset="0"/>
              <a:buChar char="•"/>
            </a:pPr>
            <a:r>
              <a:rPr lang="zh-CN" altLang="en-US" dirty="0" smtClean="0"/>
              <a:t>增加</a:t>
            </a:r>
            <a:r>
              <a:rPr lang="zh-CN" altLang="en-US" dirty="0"/>
              <a:t>内存屏障，防止</a:t>
            </a:r>
            <a:r>
              <a:rPr lang="zh-CN" altLang="en-US" dirty="0">
                <a:solidFill>
                  <a:srgbClr val="111111"/>
                </a:solidFill>
                <a:latin typeface="微软雅黑" panose="020B0503020204020204" charset="-122"/>
                <a:ea typeface="微软雅黑" panose="020B0503020204020204" charset="-122"/>
              </a:rPr>
              <a:t>内存乱序</a:t>
            </a:r>
            <a:r>
              <a:rPr lang="zh-CN" altLang="en-US" dirty="0" smtClean="0">
                <a:solidFill>
                  <a:srgbClr val="111111"/>
                </a:solidFill>
                <a:latin typeface="微软雅黑" panose="020B0503020204020204" charset="-122"/>
                <a:ea typeface="微软雅黑" panose="020B0503020204020204" charset="-122"/>
              </a:rPr>
              <a:t>访问</a:t>
            </a:r>
            <a:r>
              <a:rPr lang="zh-CN" altLang="en-US" dirty="0" smtClean="0"/>
              <a:t>（</a:t>
            </a:r>
            <a:r>
              <a:rPr lang="en-US" altLang="zh-CN" dirty="0" err="1" smtClean="0"/>
              <a:t>call_rcu</a:t>
            </a:r>
            <a:r>
              <a:rPr lang="zh-CN" altLang="en-US" dirty="0" smtClean="0"/>
              <a:t>保证</a:t>
            </a:r>
            <a:r>
              <a:rPr lang="zh-CN" altLang="en-US" dirty="0"/>
              <a:t>前面的</a:t>
            </a:r>
            <a:r>
              <a:rPr lang="en-US" altLang="zh-CN" dirty="0"/>
              <a:t>reader</a:t>
            </a:r>
            <a:r>
              <a:rPr lang="zh-CN" altLang="en-US" dirty="0"/>
              <a:t>已经读完旧的数据）</a:t>
            </a:r>
            <a:endParaRPr lang="zh-CN" altLang="en-US" dirty="0"/>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endParaRPr lang="zh-CN" altLang="en-US" dirty="0"/>
          </a:p>
        </p:txBody>
      </p:sp>
      <p:sp>
        <p:nvSpPr>
          <p:cNvPr id="2" name="灯片编号占位符 1"/>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RCU</a:t>
            </a:r>
            <a:r>
              <a:rPr lang="zh-CN" altLang="en-US" dirty="0" smtClean="0"/>
              <a:t>的使用分析</a:t>
            </a:r>
            <a:r>
              <a:rPr lang="en-US" altLang="zh-CN" dirty="0" smtClean="0"/>
              <a:t>——</a:t>
            </a:r>
            <a:r>
              <a:rPr lang="zh-CN" altLang="en-US" dirty="0" smtClean="0"/>
              <a:t>就地替换</a:t>
            </a:r>
            <a:endParaRPr lang="zh-CN" altLang="en-US" dirty="0"/>
          </a:p>
        </p:txBody>
      </p:sp>
      <p:sp>
        <p:nvSpPr>
          <p:cNvPr id="6" name="文本框 5"/>
          <p:cNvSpPr txBox="1"/>
          <p:nvPr/>
        </p:nvSpPr>
        <p:spPr>
          <a:xfrm>
            <a:off x="6783355" y="1791477"/>
            <a:ext cx="3883805" cy="286232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传统版本</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zh-CN" altLang="en-US" dirty="0" smtClean="0"/>
              <a:t>上锁</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smtClean="0"/>
          </a:p>
          <a:p>
            <a:endParaRPr lang="en-US" altLang="zh-CN" dirty="0" smtClean="0"/>
          </a:p>
          <a:p>
            <a:pPr marL="285750" indent="-285750">
              <a:buFont typeface="Arial" panose="020B0604020202020204" pitchFamily="34" charset="0"/>
              <a:buChar char="•"/>
            </a:pPr>
            <a:r>
              <a:rPr lang="zh-CN" altLang="en-US" dirty="0"/>
              <a:t>解锁</a:t>
            </a:r>
            <a:endParaRPr lang="zh-CN" altLang="en-US" dirty="0"/>
          </a:p>
        </p:txBody>
      </p:sp>
      <p:pic>
        <p:nvPicPr>
          <p:cNvPr id="7" name="图片 6"/>
          <p:cNvPicPr>
            <a:picLocks noChangeAspect="1"/>
          </p:cNvPicPr>
          <p:nvPr/>
        </p:nvPicPr>
        <p:blipFill>
          <a:blip r:embed="rId1"/>
          <a:stretch>
            <a:fillRect/>
          </a:stretch>
        </p:blipFill>
        <p:spPr>
          <a:xfrm>
            <a:off x="661925" y="1404307"/>
            <a:ext cx="5888164" cy="4506584"/>
          </a:xfrm>
          <a:prstGeom prst="rect">
            <a:avLst/>
          </a:prstGeom>
        </p:spPr>
      </p:pic>
      <p:cxnSp>
        <p:nvCxnSpPr>
          <p:cNvPr id="10" name="直接箭头连接符 9"/>
          <p:cNvCxnSpPr/>
          <p:nvPr/>
        </p:nvCxnSpPr>
        <p:spPr>
          <a:xfrm>
            <a:off x="3638939" y="3331029"/>
            <a:ext cx="3144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4977881" y="4525347"/>
            <a:ext cx="1889450" cy="21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RCU</a:t>
            </a:r>
            <a:r>
              <a:rPr lang="zh-CN" altLang="en-US" dirty="0" smtClean="0"/>
              <a:t>的使用分析</a:t>
            </a:r>
            <a:r>
              <a:rPr lang="en-US" altLang="zh-CN" dirty="0" smtClean="0"/>
              <a:t>——</a:t>
            </a:r>
            <a:r>
              <a:rPr lang="zh-CN" altLang="en-US" dirty="0" smtClean="0"/>
              <a:t>就地替换</a:t>
            </a:r>
            <a:endParaRPr lang="zh-CN" altLang="en-US" dirty="0"/>
          </a:p>
        </p:txBody>
      </p:sp>
      <p:sp>
        <p:nvSpPr>
          <p:cNvPr id="6" name="文本框 5"/>
          <p:cNvSpPr txBox="1"/>
          <p:nvPr/>
        </p:nvSpPr>
        <p:spPr>
          <a:xfrm>
            <a:off x="6669117" y="1696856"/>
            <a:ext cx="3883805" cy="4247317"/>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RCU</a:t>
            </a:r>
            <a:r>
              <a:rPr lang="zh-CN" altLang="en-US" dirty="0" smtClean="0"/>
              <a:t>版本</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smtClean="0"/>
              <a:t>无上锁</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zh-CN" altLang="en-US" dirty="0" smtClean="0"/>
              <a:t>使用</a:t>
            </a:r>
            <a:r>
              <a:rPr lang="en-US" altLang="zh-CN" dirty="0" err="1" smtClean="0"/>
              <a:t>list_replace_rcu</a:t>
            </a:r>
            <a:r>
              <a:rPr lang="zh-CN" altLang="en-US" dirty="0" smtClean="0"/>
              <a:t>替换，替换过程类似上文的链表替</a:t>
            </a:r>
            <a:r>
              <a:rPr lang="zh-CN" altLang="en-US" dirty="0"/>
              <a:t>换</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smtClean="0"/>
              <a:t>使用</a:t>
            </a:r>
            <a:r>
              <a:rPr lang="en-US" altLang="zh-CN" dirty="0" err="1" smtClean="0"/>
              <a:t>call_rcu</a:t>
            </a:r>
            <a:r>
              <a:rPr lang="zh-CN" altLang="en-US" dirty="0" smtClean="0"/>
              <a:t>同步</a:t>
            </a:r>
            <a:endParaRPr lang="en-US" altLang="zh-CN" dirty="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endParaRPr lang="en-US" altLang="zh-CN" dirty="0" smtClean="0"/>
          </a:p>
        </p:txBody>
      </p:sp>
      <p:pic>
        <p:nvPicPr>
          <p:cNvPr id="2" name="图片 1"/>
          <p:cNvPicPr>
            <a:picLocks noChangeAspect="1"/>
          </p:cNvPicPr>
          <p:nvPr/>
        </p:nvPicPr>
        <p:blipFill>
          <a:blip r:embed="rId1"/>
          <a:stretch>
            <a:fillRect/>
          </a:stretch>
        </p:blipFill>
        <p:spPr>
          <a:xfrm>
            <a:off x="815009" y="1490135"/>
            <a:ext cx="5247105" cy="4826689"/>
          </a:xfrm>
          <a:prstGeom prst="rect">
            <a:avLst/>
          </a:prstGeom>
        </p:spPr>
      </p:pic>
      <p:cxnSp>
        <p:nvCxnSpPr>
          <p:cNvPr id="5" name="直接箭头连接符 4"/>
          <p:cNvCxnSpPr/>
          <p:nvPr/>
        </p:nvCxnSpPr>
        <p:spPr>
          <a:xfrm flipV="1">
            <a:off x="5712473" y="3312368"/>
            <a:ext cx="1098874" cy="1534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5589037" y="4170784"/>
            <a:ext cx="1156996" cy="1007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screen"/>
          <a:stretch>
            <a:fillRect/>
          </a:stretch>
        </p:blipFill>
        <p:spPr>
          <a:xfrm>
            <a:off x="489555" y="358903"/>
            <a:ext cx="4265218" cy="900000"/>
          </a:xfrm>
          <a:prstGeom prst="rect">
            <a:avLst/>
          </a:prstGeom>
        </p:spPr>
      </p:pic>
      <p:pic>
        <p:nvPicPr>
          <p:cNvPr id="7" name="图片 6"/>
          <p:cNvPicPr>
            <a:picLocks noChangeAspect="1"/>
          </p:cNvPicPr>
          <p:nvPr/>
        </p:nvPicPr>
        <p:blipFill>
          <a:blip r:embed="rId3"/>
          <a:stretch>
            <a:fillRect/>
          </a:stretch>
        </p:blipFill>
        <p:spPr>
          <a:xfrm>
            <a:off x="2096677" y="2252370"/>
            <a:ext cx="7998645" cy="2353260"/>
          </a:xfrm>
          <a:prstGeom prst="rect">
            <a:avLst/>
          </a:prstGeom>
        </p:spPr>
      </p:pic>
      <p:sp>
        <p:nvSpPr>
          <p:cNvPr id="2" name="灯片编号占位符 1"/>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内核态下处理程序</a:t>
            </a:r>
            <a:r>
              <a:rPr lang="en-US" altLang="zh-CN" dirty="0" err="1"/>
              <a:t>timervec</a:t>
            </a:r>
            <a:r>
              <a:rPr lang="en-US" altLang="zh-CN" dirty="0"/>
              <a:t>——</a:t>
            </a:r>
            <a:r>
              <a:rPr lang="zh-CN" altLang="en-US" dirty="0"/>
              <a:t>第一阶段</a:t>
            </a:r>
            <a:endParaRPr lang="zh-CN" altLang="en-US" dirty="0"/>
          </a:p>
        </p:txBody>
      </p:sp>
      <p:sp>
        <p:nvSpPr>
          <p:cNvPr id="7" name="文本框 6"/>
          <p:cNvSpPr txBox="1"/>
          <p:nvPr/>
        </p:nvSpPr>
        <p:spPr>
          <a:xfrm>
            <a:off x="5231062" y="1108608"/>
            <a:ext cx="6781323" cy="4755148"/>
          </a:xfrm>
          <a:prstGeom prst="rect">
            <a:avLst/>
          </a:prstGeom>
          <a:noFill/>
        </p:spPr>
        <p:txBody>
          <a:bodyPr wrap="square">
            <a:spAutoFit/>
          </a:bodyPr>
          <a:lstStyle/>
          <a:p>
            <a:pPr marL="285750" indent="-285750">
              <a:spcBef>
                <a:spcPts val="1800"/>
              </a:spcBef>
              <a:buFont typeface="Arial" panose="020B0604020202020204" pitchFamily="34" charset="0"/>
              <a:buChar char="•"/>
            </a:pPr>
            <a:r>
              <a:rPr lang="zh-CN" altLang="en-US" b="1" dirty="0"/>
              <a:t>触发时钟中断时跳到</a:t>
            </a:r>
            <a:r>
              <a:rPr lang="en-US" altLang="zh-CN" b="1" dirty="0" err="1"/>
              <a:t>timervec</a:t>
            </a:r>
            <a:r>
              <a:rPr lang="zh-CN" altLang="en-US" b="1" dirty="0"/>
              <a:t>这个地址，开始处理</a:t>
            </a:r>
            <a:r>
              <a:rPr lang="en-US" altLang="zh-CN" b="1" dirty="0"/>
              <a:t>(M-mode)</a:t>
            </a:r>
            <a:r>
              <a:rPr lang="zh-CN" altLang="en-US" b="1" dirty="0"/>
              <a:t>。</a:t>
            </a:r>
            <a:endParaRPr lang="en-US" altLang="zh-CN" b="1" dirty="0"/>
          </a:p>
          <a:p>
            <a:pPr marL="285750" indent="-285750">
              <a:spcBef>
                <a:spcPts val="1800"/>
              </a:spcBef>
              <a:buFont typeface="Arial" panose="020B0604020202020204" pitchFamily="34" charset="0"/>
              <a:buChar char="•"/>
            </a:pPr>
            <a:r>
              <a:rPr lang="zh-CN" altLang="en-US" b="1" dirty="0"/>
              <a:t>（</a:t>
            </a:r>
            <a:r>
              <a:rPr lang="en-US" altLang="zh-CN" b="1" dirty="0"/>
              <a:t>note that </a:t>
            </a:r>
            <a:r>
              <a:rPr lang="en-US" altLang="zh-CN" b="1" dirty="0" err="1"/>
              <a:t>mscratch</a:t>
            </a:r>
            <a:r>
              <a:rPr lang="zh-CN" altLang="en-US" b="1" dirty="0"/>
              <a:t>是刚才的</a:t>
            </a:r>
            <a:r>
              <a:rPr lang="en-US" altLang="zh-CN" b="1" dirty="0"/>
              <a:t>scratch</a:t>
            </a:r>
            <a:r>
              <a:rPr lang="zh-CN" altLang="en-US" b="1" dirty="0"/>
              <a:t>，这里类似</a:t>
            </a:r>
            <a:r>
              <a:rPr lang="en-US" altLang="zh-CN" b="1" dirty="0" err="1"/>
              <a:t>trapframe</a:t>
            </a:r>
            <a:r>
              <a:rPr lang="zh-CN" altLang="en-US" b="1" dirty="0"/>
              <a:t>）先将</a:t>
            </a:r>
            <a:r>
              <a:rPr lang="en-US" altLang="zh-CN" b="1" dirty="0"/>
              <a:t>a0</a:t>
            </a:r>
            <a:r>
              <a:rPr lang="zh-CN" altLang="en-US" b="1" dirty="0"/>
              <a:t>，</a:t>
            </a:r>
            <a:r>
              <a:rPr lang="en-US" altLang="zh-CN" b="1" dirty="0"/>
              <a:t>a1</a:t>
            </a:r>
            <a:r>
              <a:rPr lang="zh-CN" altLang="en-US" b="1" dirty="0"/>
              <a:t>，</a:t>
            </a:r>
            <a:r>
              <a:rPr lang="en-US" altLang="zh-CN" b="1" dirty="0"/>
              <a:t>a2</a:t>
            </a:r>
            <a:r>
              <a:rPr lang="zh-CN" altLang="en-US" b="1" dirty="0"/>
              <a:t>，</a:t>
            </a:r>
            <a:r>
              <a:rPr lang="en-US" altLang="zh-CN" b="1" dirty="0"/>
              <a:t>a3</a:t>
            </a:r>
            <a:r>
              <a:rPr lang="zh-CN" altLang="en-US" b="1" dirty="0"/>
              <a:t>暂时保存到</a:t>
            </a:r>
            <a:r>
              <a:rPr lang="en-US" altLang="zh-CN" b="1" dirty="0" err="1"/>
              <a:t>mscratch</a:t>
            </a:r>
            <a:r>
              <a:rPr lang="zh-CN" altLang="en-US" b="1" dirty="0"/>
              <a:t>和</a:t>
            </a:r>
            <a:r>
              <a:rPr lang="en-US" altLang="zh-CN" b="1" dirty="0"/>
              <a:t>scratch</a:t>
            </a:r>
            <a:r>
              <a:rPr lang="zh-CN" altLang="en-US" b="1" dirty="0"/>
              <a:t>的</a:t>
            </a:r>
            <a:r>
              <a:rPr lang="en-US" altLang="zh-CN" b="1" dirty="0"/>
              <a:t>[0,1,2]</a:t>
            </a:r>
            <a:r>
              <a:rPr lang="zh-CN" altLang="en-US" b="1" dirty="0"/>
              <a:t>，待稍后恢复。</a:t>
            </a:r>
            <a:endParaRPr lang="en-US" altLang="zh-CN" b="1" dirty="0"/>
          </a:p>
          <a:p>
            <a:pPr marL="285750" indent="-285750">
              <a:spcBef>
                <a:spcPts val="1800"/>
              </a:spcBef>
              <a:buFont typeface="Arial" panose="020B0604020202020204" pitchFamily="34" charset="0"/>
              <a:buChar char="•"/>
            </a:pPr>
            <a:r>
              <a:rPr lang="zh-CN" altLang="en-US" b="1" dirty="0"/>
              <a:t>然后通过向</a:t>
            </a:r>
            <a:r>
              <a:rPr lang="en-US" altLang="zh-CN" b="1" dirty="0"/>
              <a:t>CLINT_MTIMECMP</a:t>
            </a:r>
            <a:r>
              <a:rPr lang="zh-CN" altLang="en-US" b="1" dirty="0"/>
              <a:t>递增一个</a:t>
            </a:r>
            <a:r>
              <a:rPr lang="en-US" altLang="zh-CN" b="1" dirty="0"/>
              <a:t>interval</a:t>
            </a:r>
            <a:r>
              <a:rPr lang="zh-CN" altLang="en-US" b="1" dirty="0"/>
              <a:t>来</a:t>
            </a:r>
            <a:r>
              <a:rPr lang="en-US" altLang="zh-CN" b="1" dirty="0"/>
              <a:t>schedule</a:t>
            </a:r>
            <a:r>
              <a:rPr lang="zh-CN" altLang="en-US" b="1" dirty="0"/>
              <a:t>下一次的时钟中断（读参数、加、写回）。</a:t>
            </a:r>
            <a:endParaRPr lang="en-US" altLang="zh-CN" b="1" dirty="0"/>
          </a:p>
          <a:p>
            <a:pPr marL="285750" indent="-285750">
              <a:spcBef>
                <a:spcPts val="1800"/>
              </a:spcBef>
              <a:buFont typeface="Arial" panose="020B0604020202020204" pitchFamily="34" charset="0"/>
              <a:buChar char="•"/>
            </a:pPr>
            <a:r>
              <a:rPr lang="zh-CN" altLang="en-US" b="1" dirty="0"/>
              <a:t>通过改变</a:t>
            </a:r>
            <a:r>
              <a:rPr lang="en-US" altLang="zh-CN" b="1" dirty="0"/>
              <a:t>sip</a:t>
            </a:r>
            <a:r>
              <a:rPr lang="zh-CN" altLang="en-US" b="1" dirty="0"/>
              <a:t>寄存器的</a:t>
            </a:r>
            <a:r>
              <a:rPr lang="en-US" altLang="zh-CN" b="1" dirty="0"/>
              <a:t>SSIP</a:t>
            </a:r>
            <a:r>
              <a:rPr lang="zh-CN" altLang="en-US" b="1" dirty="0"/>
              <a:t>位来发起一个</a:t>
            </a:r>
            <a:r>
              <a:rPr lang="en-US" altLang="zh-CN" b="1" dirty="0"/>
              <a:t>S-mode</a:t>
            </a:r>
            <a:r>
              <a:rPr lang="zh-CN" altLang="en-US" b="1" dirty="0"/>
              <a:t>下的软中断。</a:t>
            </a:r>
            <a:endParaRPr lang="en-US" altLang="zh-CN" b="1" dirty="0"/>
          </a:p>
          <a:p>
            <a:pPr marL="285750" indent="-285750">
              <a:spcBef>
                <a:spcPts val="1800"/>
              </a:spcBef>
              <a:buFont typeface="Arial" panose="020B0604020202020204" pitchFamily="34" charset="0"/>
              <a:buChar char="•"/>
            </a:pPr>
            <a:endParaRPr lang="en-US" altLang="zh-CN" b="1" dirty="0"/>
          </a:p>
          <a:p>
            <a:pPr marL="285750" indent="-285750">
              <a:spcBef>
                <a:spcPts val="1800"/>
              </a:spcBef>
              <a:buFont typeface="Arial" panose="020B0604020202020204" pitchFamily="34" charset="0"/>
              <a:buChar char="•"/>
            </a:pPr>
            <a:endParaRPr lang="en-US" altLang="zh-CN" b="1" dirty="0"/>
          </a:p>
          <a:p>
            <a:pPr marL="285750" indent="-285750">
              <a:spcBef>
                <a:spcPts val="1800"/>
              </a:spcBef>
              <a:buFont typeface="Arial" panose="020B0604020202020204" pitchFamily="34" charset="0"/>
              <a:buChar char="•"/>
            </a:pPr>
            <a:endParaRPr lang="en-US" altLang="zh-CN" b="1" dirty="0"/>
          </a:p>
          <a:p>
            <a:pPr marL="285750" indent="-285750">
              <a:spcBef>
                <a:spcPts val="1800"/>
              </a:spcBef>
              <a:buFont typeface="Arial" panose="020B0604020202020204" pitchFamily="34" charset="0"/>
              <a:buChar char="•"/>
            </a:pPr>
            <a:r>
              <a:rPr lang="zh-CN" altLang="en-US" b="1" dirty="0"/>
              <a:t>恢复原寄存器内容，退出</a:t>
            </a:r>
            <a:r>
              <a:rPr lang="en-US" altLang="zh-CN" b="1" dirty="0"/>
              <a:t>M-mode</a:t>
            </a:r>
            <a:r>
              <a:rPr lang="zh-CN" altLang="en-US" b="1" dirty="0"/>
              <a:t>。</a:t>
            </a:r>
            <a:endParaRPr lang="en-US" altLang="zh-CN" b="1" dirty="0"/>
          </a:p>
        </p:txBody>
      </p:sp>
      <p:pic>
        <p:nvPicPr>
          <p:cNvPr id="4" name="图片 3"/>
          <p:cNvPicPr>
            <a:picLocks noChangeAspect="1"/>
          </p:cNvPicPr>
          <p:nvPr/>
        </p:nvPicPr>
        <p:blipFill>
          <a:blip r:embed="rId1"/>
          <a:stretch>
            <a:fillRect/>
          </a:stretch>
        </p:blipFill>
        <p:spPr>
          <a:xfrm>
            <a:off x="0" y="1021543"/>
            <a:ext cx="5019106" cy="5836457"/>
          </a:xfrm>
          <a:prstGeom prst="rect">
            <a:avLst/>
          </a:prstGeom>
        </p:spPr>
      </p:pic>
      <p:pic>
        <p:nvPicPr>
          <p:cNvPr id="9" name="图片 8"/>
          <p:cNvPicPr>
            <a:picLocks noChangeAspect="1"/>
          </p:cNvPicPr>
          <p:nvPr/>
        </p:nvPicPr>
        <p:blipFill>
          <a:blip r:embed="rId2"/>
          <a:stretch>
            <a:fillRect/>
          </a:stretch>
        </p:blipFill>
        <p:spPr>
          <a:xfrm>
            <a:off x="5421085" y="3849639"/>
            <a:ext cx="6326252" cy="1413603"/>
          </a:xfrm>
          <a:prstGeom prst="rect">
            <a:avLst/>
          </a:prstGeom>
        </p:spPr>
      </p:pic>
      <p:sp>
        <p:nvSpPr>
          <p:cNvPr id="3" name="灯片编号占位符 2"/>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t>S-mode</a:t>
            </a:r>
            <a:r>
              <a:rPr lang="zh-CN" altLang="en-US" dirty="0"/>
              <a:t>中断处理程序</a:t>
            </a:r>
            <a:r>
              <a:rPr lang="en-US" altLang="zh-CN" dirty="0" err="1"/>
              <a:t>devintr</a:t>
            </a:r>
            <a:r>
              <a:rPr lang="en-US" altLang="zh-CN" dirty="0"/>
              <a:t>()——</a:t>
            </a:r>
            <a:r>
              <a:rPr lang="zh-CN" altLang="en-US" dirty="0"/>
              <a:t>第二阶段</a:t>
            </a:r>
            <a:endParaRPr lang="zh-CN" altLang="en-US" dirty="0"/>
          </a:p>
        </p:txBody>
      </p:sp>
      <p:sp>
        <p:nvSpPr>
          <p:cNvPr id="7" name="文本框 6"/>
          <p:cNvSpPr txBox="1"/>
          <p:nvPr/>
        </p:nvSpPr>
        <p:spPr>
          <a:xfrm>
            <a:off x="3696176" y="1084172"/>
            <a:ext cx="8457724" cy="2262158"/>
          </a:xfrm>
          <a:prstGeom prst="rect">
            <a:avLst/>
          </a:prstGeom>
          <a:noFill/>
        </p:spPr>
        <p:txBody>
          <a:bodyPr wrap="square">
            <a:spAutoFit/>
          </a:bodyPr>
          <a:lstStyle/>
          <a:p>
            <a:pPr marL="285750" indent="-285750">
              <a:spcBef>
                <a:spcPts val="1800"/>
              </a:spcBef>
              <a:buFont typeface="Arial" panose="020B0604020202020204" pitchFamily="34" charset="0"/>
              <a:buChar char="•"/>
            </a:pPr>
            <a:r>
              <a:rPr lang="en-US" altLang="zh-CN" b="1" dirty="0" err="1"/>
              <a:t>devintr</a:t>
            </a:r>
            <a:r>
              <a:rPr lang="zh-CN" altLang="en-US" b="1" dirty="0"/>
              <a:t>函数由</a:t>
            </a:r>
            <a:r>
              <a:rPr lang="en-US" altLang="zh-CN" b="1" dirty="0" err="1"/>
              <a:t>kernaltrap</a:t>
            </a:r>
            <a:r>
              <a:rPr lang="zh-CN" altLang="en-US" b="1" dirty="0"/>
              <a:t>和</a:t>
            </a:r>
            <a:r>
              <a:rPr lang="en-US" altLang="zh-CN" b="1" dirty="0" err="1"/>
              <a:t>usertrap</a:t>
            </a:r>
            <a:r>
              <a:rPr lang="zh-CN" altLang="en-US" b="1" dirty="0"/>
              <a:t>等函数调用，作用是对各种设备中断</a:t>
            </a:r>
            <a:r>
              <a:rPr lang="en-US" altLang="zh-CN" b="1" dirty="0"/>
              <a:t>(</a:t>
            </a:r>
            <a:r>
              <a:rPr lang="zh-CN" altLang="en-US" b="1" dirty="0"/>
              <a:t>包括软中断</a:t>
            </a:r>
            <a:r>
              <a:rPr lang="en-US" altLang="zh-CN" b="1" dirty="0"/>
              <a:t>)</a:t>
            </a:r>
            <a:r>
              <a:rPr lang="zh-CN" altLang="en-US" b="1" dirty="0"/>
              <a:t>进行转发和处理，并根据返回值告知</a:t>
            </a:r>
            <a:r>
              <a:rPr lang="en-US" altLang="zh-CN" b="1" dirty="0" err="1"/>
              <a:t>usertrap</a:t>
            </a:r>
            <a:r>
              <a:rPr lang="zh-CN" altLang="en-US" b="1" dirty="0"/>
              <a:t>和</a:t>
            </a:r>
            <a:r>
              <a:rPr lang="en-US" altLang="zh-CN" b="1" dirty="0" err="1"/>
              <a:t>kerneltrap</a:t>
            </a:r>
            <a:r>
              <a:rPr lang="zh-CN" altLang="en-US" b="1" dirty="0"/>
              <a:t>函数本次处理的中断类型（类似中断的中转站）。</a:t>
            </a:r>
            <a:endParaRPr lang="en-US" altLang="zh-CN" b="1" dirty="0"/>
          </a:p>
          <a:p>
            <a:pPr marL="285750" indent="-285750">
              <a:spcBef>
                <a:spcPts val="1800"/>
              </a:spcBef>
              <a:buFont typeface="Arial" panose="020B0604020202020204" pitchFamily="34" charset="0"/>
              <a:buChar char="•"/>
            </a:pPr>
            <a:r>
              <a:rPr lang="en-US" altLang="zh-CN" b="1" dirty="0" err="1"/>
              <a:t>devintr</a:t>
            </a:r>
            <a:r>
              <a:rPr lang="zh-CN" altLang="en-US" b="1" dirty="0"/>
              <a:t>中先获得异常原因码</a:t>
            </a:r>
            <a:r>
              <a:rPr lang="en-US" altLang="zh-CN" b="1" dirty="0" err="1"/>
              <a:t>scause</a:t>
            </a:r>
            <a:r>
              <a:rPr lang="zh-CN" altLang="en-US" b="1" dirty="0"/>
              <a:t>，进入我们时钟中断对应的第二个</a:t>
            </a:r>
            <a:r>
              <a:rPr lang="en-US" altLang="zh-CN" b="1" dirty="0"/>
              <a:t>if</a:t>
            </a:r>
            <a:r>
              <a:rPr lang="zh-CN" altLang="en-US" b="1" dirty="0"/>
              <a:t>（</a:t>
            </a:r>
            <a:r>
              <a:rPr lang="en-US" altLang="zh-CN" b="1" dirty="0"/>
              <a:t>software interrupt</a:t>
            </a:r>
            <a:r>
              <a:rPr lang="zh-CN" altLang="en-US" b="1" dirty="0"/>
              <a:t>）。这里先调用</a:t>
            </a:r>
            <a:r>
              <a:rPr lang="en-US" altLang="zh-CN" b="1" dirty="0" err="1"/>
              <a:t>clockintr</a:t>
            </a:r>
            <a:r>
              <a:rPr lang="en-US" altLang="zh-CN" b="1" dirty="0"/>
              <a:t>()</a:t>
            </a:r>
            <a:r>
              <a:rPr lang="zh-CN" altLang="en-US" b="1" dirty="0"/>
              <a:t>函数（这个函数后面会详细提到）。然后清空</a:t>
            </a:r>
            <a:r>
              <a:rPr lang="en-US" altLang="zh-CN" b="1" dirty="0"/>
              <a:t>sip</a:t>
            </a:r>
            <a:r>
              <a:rPr lang="zh-CN" altLang="en-US" b="1" dirty="0"/>
              <a:t>的</a:t>
            </a:r>
            <a:r>
              <a:rPr lang="en-US" altLang="zh-CN" b="1" dirty="0"/>
              <a:t>SSIP</a:t>
            </a:r>
            <a:r>
              <a:rPr lang="zh-CN" altLang="en-US" b="1" dirty="0"/>
              <a:t>位表示已经响应此中断，最后返回</a:t>
            </a:r>
            <a:r>
              <a:rPr lang="en-US" altLang="zh-CN" b="1" dirty="0"/>
              <a:t>2</a:t>
            </a:r>
            <a:r>
              <a:rPr lang="zh-CN" altLang="en-US" b="1" dirty="0"/>
              <a:t>给</a:t>
            </a:r>
            <a:r>
              <a:rPr lang="en-US" altLang="zh-CN" b="1" dirty="0" err="1"/>
              <a:t>kernalrap</a:t>
            </a:r>
            <a:r>
              <a:rPr lang="zh-CN" altLang="en-US" b="1" dirty="0"/>
              <a:t>或</a:t>
            </a:r>
            <a:r>
              <a:rPr lang="en-US" altLang="zh-CN" b="1" dirty="0"/>
              <a:t>			</a:t>
            </a:r>
            <a:r>
              <a:rPr lang="en-US" altLang="zh-CN" b="1" dirty="0" err="1"/>
              <a:t>usertrap</a:t>
            </a:r>
            <a:r>
              <a:rPr lang="zh-CN" altLang="en-US" b="1" dirty="0"/>
              <a:t>函数，用</a:t>
            </a:r>
            <a:r>
              <a:rPr lang="en-US" altLang="zh-CN" b="1" dirty="0"/>
              <a:t>yield</a:t>
            </a:r>
            <a:r>
              <a:rPr lang="zh-CN" altLang="en-US" b="1" dirty="0"/>
              <a:t>来让出对</a:t>
            </a:r>
            <a:r>
              <a:rPr lang="en-US" altLang="zh-CN" b="1" dirty="0"/>
              <a:t>CPU</a:t>
            </a:r>
            <a:r>
              <a:rPr lang="zh-CN" altLang="en-US" b="1" dirty="0"/>
              <a:t>的使用权，完成时钟中断。</a:t>
            </a:r>
            <a:endParaRPr lang="en-US" altLang="zh-CN" b="1" dirty="0"/>
          </a:p>
        </p:txBody>
      </p:sp>
      <p:pic>
        <p:nvPicPr>
          <p:cNvPr id="8" name="图片 7"/>
          <p:cNvPicPr>
            <a:picLocks noChangeAspect="1"/>
          </p:cNvPicPr>
          <p:nvPr/>
        </p:nvPicPr>
        <p:blipFill>
          <a:blip r:embed="rId1"/>
          <a:stretch>
            <a:fillRect/>
          </a:stretch>
        </p:blipFill>
        <p:spPr>
          <a:xfrm>
            <a:off x="329972" y="1430961"/>
            <a:ext cx="3107789" cy="506753"/>
          </a:xfrm>
          <a:prstGeom prst="rect">
            <a:avLst/>
          </a:prstGeom>
        </p:spPr>
      </p:pic>
      <p:pic>
        <p:nvPicPr>
          <p:cNvPr id="11" name="图片 10"/>
          <p:cNvPicPr>
            <a:picLocks noChangeAspect="1"/>
          </p:cNvPicPr>
          <p:nvPr/>
        </p:nvPicPr>
        <p:blipFill>
          <a:blip r:embed="rId2"/>
          <a:stretch>
            <a:fillRect/>
          </a:stretch>
        </p:blipFill>
        <p:spPr>
          <a:xfrm>
            <a:off x="0" y="3142038"/>
            <a:ext cx="5299300" cy="708879"/>
          </a:xfrm>
          <a:prstGeom prst="rect">
            <a:avLst/>
          </a:prstGeom>
        </p:spPr>
      </p:pic>
      <p:pic>
        <p:nvPicPr>
          <p:cNvPr id="13" name="图片 12"/>
          <p:cNvPicPr>
            <a:picLocks noChangeAspect="1"/>
          </p:cNvPicPr>
          <p:nvPr/>
        </p:nvPicPr>
        <p:blipFill>
          <a:blip r:embed="rId3"/>
          <a:stretch>
            <a:fillRect/>
          </a:stretch>
        </p:blipFill>
        <p:spPr>
          <a:xfrm>
            <a:off x="0" y="4696828"/>
            <a:ext cx="5386387" cy="1770417"/>
          </a:xfrm>
          <a:prstGeom prst="rect">
            <a:avLst/>
          </a:prstGeom>
        </p:spPr>
      </p:pic>
      <p:pic>
        <p:nvPicPr>
          <p:cNvPr id="15" name="图片 14"/>
          <p:cNvPicPr>
            <a:picLocks noChangeAspect="1"/>
          </p:cNvPicPr>
          <p:nvPr/>
        </p:nvPicPr>
        <p:blipFill>
          <a:blip r:embed="rId4"/>
          <a:stretch>
            <a:fillRect/>
          </a:stretch>
        </p:blipFill>
        <p:spPr>
          <a:xfrm>
            <a:off x="5331637" y="3757428"/>
            <a:ext cx="4981248" cy="3100572"/>
          </a:xfrm>
          <a:prstGeom prst="rect">
            <a:avLst/>
          </a:prstGeom>
        </p:spPr>
      </p:pic>
      <p:sp>
        <p:nvSpPr>
          <p:cNvPr id="16" name="文本框 15"/>
          <p:cNvSpPr txBox="1"/>
          <p:nvPr/>
        </p:nvSpPr>
        <p:spPr>
          <a:xfrm>
            <a:off x="179615" y="1041586"/>
            <a:ext cx="3107789" cy="369332"/>
          </a:xfrm>
          <a:prstGeom prst="rect">
            <a:avLst/>
          </a:prstGeom>
          <a:noFill/>
        </p:spPr>
        <p:txBody>
          <a:bodyPr wrap="square" rtlCol="0">
            <a:spAutoFit/>
          </a:bodyPr>
          <a:lstStyle/>
          <a:p>
            <a:r>
              <a:rPr lang="en-US" altLang="zh-CN" dirty="0">
                <a:latin typeface="Bahnschrift SemiLight" panose="020B0502040204020203" pitchFamily="34" charset="0"/>
              </a:rPr>
              <a:t>In </a:t>
            </a:r>
            <a:r>
              <a:rPr lang="en-US" altLang="zh-CN" dirty="0" err="1">
                <a:latin typeface="Bahnschrift SemiLight" panose="020B0502040204020203" pitchFamily="34" charset="0"/>
              </a:rPr>
              <a:t>kernalvec.S</a:t>
            </a:r>
            <a:r>
              <a:rPr lang="en-US" altLang="zh-CN" dirty="0">
                <a:latin typeface="Bahnschrift SemiLight" panose="020B0502040204020203" pitchFamily="34" charset="0"/>
              </a:rPr>
              <a:t>/</a:t>
            </a:r>
            <a:r>
              <a:rPr lang="en-US" altLang="zh-CN" dirty="0" err="1">
                <a:latin typeface="Bahnschrift SemiLight" panose="020B0502040204020203" pitchFamily="34" charset="0"/>
              </a:rPr>
              <a:t>kernalvec</a:t>
            </a:r>
            <a:r>
              <a:rPr lang="en-US" altLang="zh-CN" dirty="0">
                <a:latin typeface="Bahnschrift SemiLight" panose="020B0502040204020203" pitchFamily="34" charset="0"/>
              </a:rPr>
              <a:t>(): </a:t>
            </a:r>
            <a:endParaRPr lang="zh-CN" altLang="en-US" dirty="0">
              <a:latin typeface="Bahnschrift SemiLight" panose="020B0502040204020203" pitchFamily="34" charset="0"/>
            </a:endParaRPr>
          </a:p>
        </p:txBody>
      </p:sp>
      <p:sp>
        <p:nvSpPr>
          <p:cNvPr id="17" name="文本框 16"/>
          <p:cNvSpPr txBox="1"/>
          <p:nvPr/>
        </p:nvSpPr>
        <p:spPr>
          <a:xfrm>
            <a:off x="179615" y="2435510"/>
            <a:ext cx="3581399" cy="369332"/>
          </a:xfrm>
          <a:prstGeom prst="rect">
            <a:avLst/>
          </a:prstGeom>
          <a:noFill/>
        </p:spPr>
        <p:txBody>
          <a:bodyPr wrap="square" rtlCol="0">
            <a:spAutoFit/>
          </a:bodyPr>
          <a:lstStyle/>
          <a:p>
            <a:r>
              <a:rPr lang="en-US" altLang="zh-CN" dirty="0">
                <a:latin typeface="Bahnschrift SemiLight" panose="020B0502040204020203" pitchFamily="34" charset="0"/>
              </a:rPr>
              <a:t>In </a:t>
            </a:r>
            <a:r>
              <a:rPr lang="en-US" altLang="zh-CN" dirty="0" err="1">
                <a:latin typeface="Bahnschrift SemiLight" panose="020B0502040204020203" pitchFamily="34" charset="0"/>
              </a:rPr>
              <a:t>trap.c</a:t>
            </a:r>
            <a:r>
              <a:rPr lang="en-US" altLang="zh-CN" dirty="0">
                <a:latin typeface="Bahnschrift SemiLight" panose="020B0502040204020203" pitchFamily="34" charset="0"/>
              </a:rPr>
              <a:t>/</a:t>
            </a:r>
            <a:r>
              <a:rPr lang="en-US" altLang="zh-CN" dirty="0" err="1">
                <a:latin typeface="Bahnschrift SemiLight" panose="020B0502040204020203" pitchFamily="34" charset="0"/>
              </a:rPr>
              <a:t>kerneltrap</a:t>
            </a:r>
            <a:r>
              <a:rPr lang="en-US" altLang="zh-CN" dirty="0">
                <a:latin typeface="Bahnschrift SemiLight" panose="020B0502040204020203" pitchFamily="34" charset="0"/>
              </a:rPr>
              <a:t>() : </a:t>
            </a:r>
            <a:endParaRPr lang="zh-CN" altLang="en-US" dirty="0">
              <a:latin typeface="Bahnschrift SemiLight" panose="020B0502040204020203" pitchFamily="34" charset="0"/>
            </a:endParaRPr>
          </a:p>
        </p:txBody>
      </p:sp>
      <p:pic>
        <p:nvPicPr>
          <p:cNvPr id="19" name="图片 18"/>
          <p:cNvPicPr>
            <a:picLocks noChangeAspect="1"/>
          </p:cNvPicPr>
          <p:nvPr/>
        </p:nvPicPr>
        <p:blipFill>
          <a:blip r:embed="rId5"/>
          <a:stretch>
            <a:fillRect/>
          </a:stretch>
        </p:blipFill>
        <p:spPr>
          <a:xfrm>
            <a:off x="329211" y="2791666"/>
            <a:ext cx="2808596" cy="363549"/>
          </a:xfrm>
          <a:prstGeom prst="rect">
            <a:avLst/>
          </a:prstGeom>
        </p:spPr>
      </p:pic>
      <p:sp>
        <p:nvSpPr>
          <p:cNvPr id="21" name="文本框 20"/>
          <p:cNvSpPr txBox="1"/>
          <p:nvPr/>
        </p:nvSpPr>
        <p:spPr>
          <a:xfrm>
            <a:off x="2435874" y="5835494"/>
            <a:ext cx="2650280" cy="523220"/>
          </a:xfrm>
          <a:prstGeom prst="rect">
            <a:avLst/>
          </a:prstGeom>
          <a:noFill/>
        </p:spPr>
        <p:txBody>
          <a:bodyPr wrap="square" rtlCol="0">
            <a:spAutoFit/>
          </a:bodyPr>
          <a:lstStyle/>
          <a:p>
            <a:r>
              <a:rPr lang="en-US" altLang="zh-CN" sz="2800" dirty="0">
                <a:solidFill>
                  <a:schemeClr val="bg1"/>
                </a:solidFill>
                <a:latin typeface="Dutch801 Rm BT" panose="02020603060505020304" pitchFamily="18" charset="0"/>
              </a:rPr>
              <a:t>kernel/</a:t>
            </a:r>
            <a:r>
              <a:rPr lang="en-US" altLang="zh-CN" sz="2800" dirty="0" err="1">
                <a:solidFill>
                  <a:schemeClr val="bg1"/>
                </a:solidFill>
                <a:latin typeface="Dutch801 Rm BT" panose="02020603060505020304" pitchFamily="18" charset="0"/>
              </a:rPr>
              <a:t>trap.c</a:t>
            </a:r>
            <a:endParaRPr lang="zh-CN" altLang="en-US" sz="2800" dirty="0">
              <a:solidFill>
                <a:schemeClr val="bg1"/>
              </a:solidFill>
              <a:latin typeface="Dutch801 Rm BT" panose="02020603060505020304" pitchFamily="18" charset="0"/>
            </a:endParaRPr>
          </a:p>
        </p:txBody>
      </p:sp>
      <p:sp>
        <p:nvSpPr>
          <p:cNvPr id="22" name="箭头: 右 21"/>
          <p:cNvSpPr/>
          <p:nvPr/>
        </p:nvSpPr>
        <p:spPr>
          <a:xfrm rot="5400000">
            <a:off x="1200232" y="2015149"/>
            <a:ext cx="661019" cy="405534"/>
          </a:xfrm>
          <a:prstGeom prst="rightArrow">
            <a:avLst>
              <a:gd name="adj1" fmla="val 50000"/>
              <a:gd name="adj2" fmla="val 78536"/>
            </a:avLst>
          </a:prstGeom>
          <a:solidFill>
            <a:srgbClr val="FF0000"/>
          </a:solidFill>
          <a:ln>
            <a:solidFill>
              <a:srgbClr val="FF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23" name="箭头: 右 22"/>
          <p:cNvSpPr/>
          <p:nvPr/>
        </p:nvSpPr>
        <p:spPr>
          <a:xfrm rot="5400000">
            <a:off x="1431455" y="3686105"/>
            <a:ext cx="1501349" cy="439570"/>
          </a:xfrm>
          <a:prstGeom prst="rightArrow">
            <a:avLst>
              <a:gd name="adj1" fmla="val 50000"/>
              <a:gd name="adj2" fmla="val 78536"/>
            </a:avLst>
          </a:prstGeom>
          <a:solidFill>
            <a:srgbClr val="FF0000"/>
          </a:solidFill>
          <a:ln>
            <a:solidFill>
              <a:srgbClr val="FF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24" name="箭头: 右 23"/>
          <p:cNvSpPr/>
          <p:nvPr/>
        </p:nvSpPr>
        <p:spPr>
          <a:xfrm rot="12529398">
            <a:off x="1154042" y="4701462"/>
            <a:ext cx="5195443" cy="283518"/>
          </a:xfrm>
          <a:prstGeom prst="rightArrow">
            <a:avLst>
              <a:gd name="adj1" fmla="val 50000"/>
              <a:gd name="adj2" fmla="val 78536"/>
            </a:avLst>
          </a:prstGeom>
          <a:solidFill>
            <a:srgbClr val="FF0000"/>
          </a:solidFill>
          <a:ln>
            <a:solidFill>
              <a:srgbClr val="FF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26" name="矩形: 圆角 25"/>
          <p:cNvSpPr/>
          <p:nvPr/>
        </p:nvSpPr>
        <p:spPr>
          <a:xfrm>
            <a:off x="1201360" y="3274257"/>
            <a:ext cx="329381" cy="400109"/>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p:cNvSpPr/>
          <p:nvPr/>
        </p:nvSpPr>
        <p:spPr>
          <a:xfrm>
            <a:off x="6095999" y="5958605"/>
            <a:ext cx="329381" cy="400109"/>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heel(1)">
                                      <p:cBhvr>
                                        <p:cTn id="7" dur="75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heel(1)">
                                      <p:cBhvr>
                                        <p:cTn id="12"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7"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问题一</a:t>
            </a:r>
            <a:endParaRPr lang="zh-CN" altLang="en-US" dirty="0"/>
          </a:p>
        </p:txBody>
      </p:sp>
      <p:pic>
        <p:nvPicPr>
          <p:cNvPr id="5" name="图片 4"/>
          <p:cNvPicPr>
            <a:picLocks noChangeAspect="1"/>
          </p:cNvPicPr>
          <p:nvPr/>
        </p:nvPicPr>
        <p:blipFill>
          <a:blip r:embed="rId1"/>
          <a:stretch>
            <a:fillRect/>
          </a:stretch>
        </p:blipFill>
        <p:spPr>
          <a:xfrm>
            <a:off x="2547162" y="1148190"/>
            <a:ext cx="7097676" cy="822124"/>
          </a:xfrm>
          <a:prstGeom prst="rect">
            <a:avLst/>
          </a:prstGeom>
        </p:spPr>
      </p:pic>
      <p:pic>
        <p:nvPicPr>
          <p:cNvPr id="6" name="图片 5"/>
          <p:cNvPicPr>
            <a:picLocks noChangeAspect="1"/>
          </p:cNvPicPr>
          <p:nvPr/>
        </p:nvPicPr>
        <p:blipFill rotWithShape="1">
          <a:blip r:embed="rId2"/>
          <a:srcRect b="56850"/>
          <a:stretch>
            <a:fillRect/>
          </a:stretch>
        </p:blipFill>
        <p:spPr>
          <a:xfrm>
            <a:off x="2057399" y="2090057"/>
            <a:ext cx="8447315" cy="3971997"/>
          </a:xfrm>
          <a:prstGeom prst="rect">
            <a:avLst/>
          </a:prstGeom>
        </p:spPr>
      </p:pic>
      <p:sp>
        <p:nvSpPr>
          <p:cNvPr id="10" name="矩形: 圆角 9"/>
          <p:cNvSpPr/>
          <p:nvPr/>
        </p:nvSpPr>
        <p:spPr>
          <a:xfrm>
            <a:off x="3597728" y="5114962"/>
            <a:ext cx="1839686" cy="485737"/>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问题</a:t>
            </a:r>
            <a:r>
              <a:rPr lang="zh-CN" altLang="en-US" dirty="0"/>
              <a:t>二</a:t>
            </a:r>
            <a:endParaRPr lang="zh-CN" altLang="en-US" dirty="0"/>
          </a:p>
        </p:txBody>
      </p:sp>
      <p:sp>
        <p:nvSpPr>
          <p:cNvPr id="3" name="内容占位符 2"/>
          <p:cNvSpPr>
            <a:spLocks noGrp="1"/>
          </p:cNvSpPr>
          <p:nvPr>
            <p:ph idx="1"/>
          </p:nvPr>
        </p:nvSpPr>
        <p:spPr>
          <a:xfrm>
            <a:off x="6802120" y="1950085"/>
            <a:ext cx="5017135" cy="4761865"/>
          </a:xfrm>
        </p:spPr>
        <p:txBody>
          <a:bodyPr>
            <a:normAutofit/>
          </a:bodyPr>
          <a:lstStyle/>
          <a:p>
            <a:pPr marL="0" indent="457200">
              <a:spcBef>
                <a:spcPts val="1800"/>
              </a:spcBef>
              <a:buNone/>
            </a:pPr>
            <a:r>
              <a:rPr lang="zh-CN" altLang="en-US" sz="2000" dirty="0"/>
              <a:t>对于</a:t>
            </a:r>
            <a:r>
              <a:rPr lang="en-US" altLang="zh-CN" sz="2000" dirty="0"/>
              <a:t>ticks</a:t>
            </a:r>
            <a:r>
              <a:rPr lang="zh-CN" altLang="en-US" sz="2000" dirty="0"/>
              <a:t>的写入只发生在</a:t>
            </a:r>
            <a:r>
              <a:rPr lang="en-US" altLang="zh-CN" sz="2000" dirty="0"/>
              <a:t>clockintr</a:t>
            </a:r>
            <a:r>
              <a:rPr lang="zh-CN" altLang="en-US" sz="2000" dirty="0"/>
              <a:t>（）函数中，并且周期性地触发</a:t>
            </a:r>
            <a:r>
              <a:rPr lang="en-US" altLang="zh-CN" sz="2000" dirty="0"/>
              <a:t>clockintr</a:t>
            </a:r>
            <a:r>
              <a:rPr lang="zh-CN" altLang="en-US" sz="2000" dirty="0"/>
              <a:t>（），所以</a:t>
            </a:r>
            <a:r>
              <a:rPr lang="en-US" altLang="zh-CN" sz="2000" dirty="0"/>
              <a:t>ticks</a:t>
            </a:r>
            <a:r>
              <a:rPr lang="zh-CN" altLang="en-US" sz="2000" dirty="0"/>
              <a:t>是用来统计时钟周期数，为后续</a:t>
            </a:r>
            <a:r>
              <a:rPr lang="en-US" altLang="zh-CN" sz="2000" dirty="0"/>
              <a:t>sys_sleep</a:t>
            </a:r>
            <a:r>
              <a:rPr lang="zh-CN" altLang="en-US" sz="2000" dirty="0"/>
              <a:t>等函数提供休眠时间的参考。</a:t>
            </a:r>
            <a:endParaRPr lang="zh-CN" altLang="en-US" sz="2000" dirty="0"/>
          </a:p>
          <a:p>
            <a:pPr marL="0" indent="457200">
              <a:spcBef>
                <a:spcPts val="1800"/>
              </a:spcBef>
              <a:buNone/>
            </a:pPr>
            <a:endParaRPr lang="zh-CN" altLang="en-US" sz="2000" dirty="0"/>
          </a:p>
          <a:p>
            <a:pPr marL="0" indent="457200">
              <a:spcBef>
                <a:spcPts val="1800"/>
              </a:spcBef>
              <a:buNone/>
            </a:pPr>
            <a:endParaRPr lang="zh-CN" altLang="en-US" sz="2000" dirty="0"/>
          </a:p>
          <a:p>
            <a:pPr marL="0" indent="457200">
              <a:spcBef>
                <a:spcPts val="1800"/>
              </a:spcBef>
              <a:buNone/>
            </a:pPr>
            <a:r>
              <a:rPr lang="zh-CN" altLang="en-US" sz="2000" dirty="0"/>
              <a:t>此外，</a:t>
            </a:r>
            <a:r>
              <a:rPr lang="en-US" altLang="zh-CN" sz="2000" dirty="0"/>
              <a:t>ticks</a:t>
            </a:r>
            <a:r>
              <a:rPr lang="zh-CN" altLang="en-US" sz="2000" dirty="0"/>
              <a:t>还作为了</a:t>
            </a:r>
            <a:r>
              <a:rPr lang="zh-CN" altLang="en-US" sz="2000" dirty="0">
                <a:sym typeface="+mn-ea"/>
              </a:rPr>
              <a:t>作为sys_sleep睡眠的channel。</a:t>
            </a:r>
            <a:endParaRPr lang="zh-CN" altLang="en-US" sz="2000" dirty="0">
              <a:sym typeface="+mn-ea"/>
            </a:endParaRPr>
          </a:p>
          <a:p>
            <a:pPr marL="0" indent="457200">
              <a:spcBef>
                <a:spcPts val="1800"/>
              </a:spcBef>
              <a:buNone/>
            </a:pPr>
            <a:r>
              <a:rPr lang="zh-CN" altLang="en-US" sz="2000" dirty="0">
                <a:sym typeface="+mn-ea"/>
              </a:rPr>
              <a:t>所有通过sys_sleep睡眠的进程都是以ticks的地址作为管道，同样在wakeup（）执行的过程中，将唤醒该管道上所有睡眠的进程。</a:t>
            </a:r>
            <a:endParaRPr lang="zh-CN" altLang="en-US" sz="2000" dirty="0"/>
          </a:p>
          <a:p>
            <a:pPr marL="0" indent="0">
              <a:spcBef>
                <a:spcPts val="1800"/>
              </a:spcBef>
              <a:buNone/>
            </a:pPr>
            <a:endParaRPr lang="en-US" altLang="zh-CN" b="1" i="1" dirty="0"/>
          </a:p>
          <a:p>
            <a:pPr>
              <a:spcBef>
                <a:spcPts val="1800"/>
              </a:spcBef>
            </a:pPr>
            <a:endParaRPr lang="en-US" altLang="zh-CN" dirty="0"/>
          </a:p>
          <a:p>
            <a:pPr>
              <a:spcBef>
                <a:spcPts val="1800"/>
              </a:spcBef>
            </a:pPr>
            <a:endParaRPr lang="en-US" altLang="zh-CN" dirty="0"/>
          </a:p>
          <a:p>
            <a:pPr marL="0" indent="0">
              <a:buNone/>
            </a:pPr>
            <a:endParaRPr lang="en-US" altLang="zh-CN" b="1" dirty="0"/>
          </a:p>
        </p:txBody>
      </p:sp>
      <p:pic>
        <p:nvPicPr>
          <p:cNvPr id="4" name="图片 3"/>
          <p:cNvPicPr>
            <a:picLocks noChangeAspect="1"/>
          </p:cNvPicPr>
          <p:nvPr>
            <p:custDataLst>
              <p:tags r:id="rId1"/>
            </p:custDataLst>
          </p:nvPr>
        </p:nvPicPr>
        <p:blipFill>
          <a:blip r:embed="rId2"/>
          <a:stretch>
            <a:fillRect/>
          </a:stretch>
        </p:blipFill>
        <p:spPr>
          <a:xfrm>
            <a:off x="1383030" y="1178560"/>
            <a:ext cx="7932420" cy="77152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80645" y="1864360"/>
            <a:ext cx="2596515" cy="1564640"/>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2332355" y="1864360"/>
            <a:ext cx="2838450" cy="3390900"/>
          </a:xfrm>
          <a:prstGeom prst="rect">
            <a:avLst/>
          </a:prstGeom>
        </p:spPr>
      </p:pic>
      <p:pic>
        <p:nvPicPr>
          <p:cNvPr id="8" name="图片 7"/>
          <p:cNvPicPr>
            <a:picLocks noChangeAspect="1"/>
          </p:cNvPicPr>
          <p:nvPr>
            <p:custDataLst>
              <p:tags r:id="rId7"/>
            </p:custDataLst>
          </p:nvPr>
        </p:nvPicPr>
        <p:blipFill>
          <a:blip r:embed="rId8"/>
          <a:stretch>
            <a:fillRect/>
          </a:stretch>
        </p:blipFill>
        <p:spPr>
          <a:xfrm>
            <a:off x="80645" y="5547360"/>
            <a:ext cx="2705100" cy="762000"/>
          </a:xfrm>
          <a:prstGeom prst="rect">
            <a:avLst/>
          </a:prstGeom>
        </p:spPr>
      </p:pic>
      <p:sp>
        <p:nvSpPr>
          <p:cNvPr id="18" name="矩形: 圆角 17"/>
          <p:cNvSpPr/>
          <p:nvPr>
            <p:custDataLst>
              <p:tags r:id="rId9"/>
            </p:custDataLst>
          </p:nvPr>
        </p:nvSpPr>
        <p:spPr>
          <a:xfrm>
            <a:off x="399803" y="2528841"/>
            <a:ext cx="796413" cy="23591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圆角 17"/>
          <p:cNvSpPr/>
          <p:nvPr>
            <p:custDataLst>
              <p:tags r:id="rId10"/>
            </p:custDataLst>
          </p:nvPr>
        </p:nvSpPr>
        <p:spPr>
          <a:xfrm>
            <a:off x="400050" y="2764790"/>
            <a:ext cx="1431290" cy="22288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custDataLst>
              <p:tags r:id="rId11"/>
            </p:custDataLst>
          </p:nvPr>
        </p:nvPicPr>
        <p:blipFill>
          <a:blip r:embed="rId12"/>
          <a:stretch>
            <a:fillRect/>
          </a:stretch>
        </p:blipFill>
        <p:spPr>
          <a:xfrm>
            <a:off x="2332355" y="4161155"/>
            <a:ext cx="4008120" cy="2499360"/>
          </a:xfrm>
          <a:prstGeom prst="rect">
            <a:avLst/>
          </a:prstGeom>
        </p:spPr>
      </p:pic>
      <p:sp>
        <p:nvSpPr>
          <p:cNvPr id="12" name="矩形: 圆角 11"/>
          <p:cNvSpPr/>
          <p:nvPr>
            <p:custDataLst>
              <p:tags r:id="rId13"/>
            </p:custDataLst>
          </p:nvPr>
        </p:nvSpPr>
        <p:spPr>
          <a:xfrm>
            <a:off x="4603115" y="5419090"/>
            <a:ext cx="1198880" cy="22987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圆角 11"/>
          <p:cNvSpPr/>
          <p:nvPr>
            <p:custDataLst>
              <p:tags r:id="rId14"/>
            </p:custDataLst>
          </p:nvPr>
        </p:nvSpPr>
        <p:spPr>
          <a:xfrm>
            <a:off x="2332355" y="4098925"/>
            <a:ext cx="1336040" cy="30543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1"/>
          <p:cNvSpPr/>
          <p:nvPr>
            <p:custDataLst>
              <p:tags r:id="rId15"/>
            </p:custDataLst>
          </p:nvPr>
        </p:nvSpPr>
        <p:spPr>
          <a:xfrm>
            <a:off x="265430" y="5763260"/>
            <a:ext cx="1240790" cy="25971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7"/>
          <p:cNvSpPr/>
          <p:nvPr>
            <p:custDataLst>
              <p:tags r:id="rId16"/>
            </p:custDataLst>
          </p:nvPr>
        </p:nvSpPr>
        <p:spPr>
          <a:xfrm rot="2237216">
            <a:off x="1651000" y="3349625"/>
            <a:ext cx="1833880" cy="215900"/>
          </a:xfrm>
          <a:prstGeom prst="rightArrow">
            <a:avLst>
              <a:gd name="adj1" fmla="val 50000"/>
              <a:gd name="adj2" fmla="val 136148"/>
            </a:avLst>
          </a:prstGeom>
          <a:solidFill>
            <a:srgbClr val="FF0000"/>
          </a:solidFill>
          <a:ln>
            <a:solidFill>
              <a:srgbClr val="FF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15" name="箭头: 右 17"/>
          <p:cNvSpPr/>
          <p:nvPr>
            <p:custDataLst>
              <p:tags r:id="rId17"/>
            </p:custDataLst>
          </p:nvPr>
        </p:nvSpPr>
        <p:spPr>
          <a:xfrm rot="21077215">
            <a:off x="1683385" y="5554345"/>
            <a:ext cx="2743200" cy="224155"/>
          </a:xfrm>
          <a:prstGeom prst="rightArrow">
            <a:avLst>
              <a:gd name="adj1" fmla="val 50000"/>
              <a:gd name="adj2" fmla="val 136148"/>
            </a:avLst>
          </a:prstGeom>
          <a:solidFill>
            <a:srgbClr val="FF0000"/>
          </a:solidFill>
          <a:ln>
            <a:solidFill>
              <a:srgbClr val="FF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灯片编号占位符 15"/>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75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7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heel(1)">
                                      <p:cBhvr>
                                        <p:cTn id="17" dur="75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heel(1)">
                                      <p:cBhvr>
                                        <p:cTn id="22" dur="75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heel(1)">
                                      <p:cBhvr>
                                        <p:cTn id="27"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9" grpId="0" bldLvl="0" animBg="1"/>
      <p:bldP spid="12" grpId="0" bldLvl="0" animBg="1"/>
      <p:bldP spid="11" grpId="0" bldLvl="0" animBg="1"/>
      <p:bldP spid="13"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问题</a:t>
            </a:r>
            <a:r>
              <a:rPr lang="zh-CN" altLang="en-US" dirty="0"/>
              <a:t>二</a:t>
            </a:r>
            <a:endParaRPr lang="zh-CN" altLang="en-US" dirty="0"/>
          </a:p>
        </p:txBody>
      </p:sp>
      <p:sp>
        <p:nvSpPr>
          <p:cNvPr id="3" name="内容占位符 2"/>
          <p:cNvSpPr>
            <a:spLocks noGrp="1"/>
          </p:cNvSpPr>
          <p:nvPr>
            <p:ph idx="1"/>
          </p:nvPr>
        </p:nvSpPr>
        <p:spPr>
          <a:xfrm>
            <a:off x="6988810" y="2730500"/>
            <a:ext cx="4126865" cy="4761865"/>
          </a:xfrm>
        </p:spPr>
        <p:txBody>
          <a:bodyPr>
            <a:normAutofit/>
          </a:bodyPr>
          <a:lstStyle/>
          <a:p>
            <a:pPr marL="0" lvl="1" indent="457200">
              <a:lnSpc>
                <a:spcPct val="100000"/>
              </a:lnSpc>
              <a:buNone/>
            </a:pPr>
            <a:r>
              <a:rPr lang="en-US" altLang="zh-CN" sz="2000" dirty="0">
                <a:sym typeface="+mn-ea"/>
              </a:rPr>
              <a:t>ticks</a:t>
            </a:r>
            <a:r>
              <a:rPr lang="zh-CN" altLang="en-US" sz="2000" dirty="0">
                <a:sym typeface="+mn-ea"/>
              </a:rPr>
              <a:t>是一个共享的临界区变量，需要用锁来保护，保证原子操作。</a:t>
            </a:r>
            <a:endParaRPr lang="zh-CN" altLang="en-US" sz="2000" dirty="0"/>
          </a:p>
          <a:p>
            <a:pPr marL="0" lvl="1" indent="457200" algn="l">
              <a:lnSpc>
                <a:spcPct val="100000"/>
              </a:lnSpc>
              <a:buClrTx/>
              <a:buSzTx/>
              <a:buNone/>
            </a:pPr>
            <a:r>
              <a:rPr lang="zh-CN" altLang="en-US" sz="2000" dirty="0">
                <a:sym typeface="+mn-ea"/>
              </a:rPr>
              <a:t>使用锁来防止中断处理程序同cpu上的其他进程同时使用ticks变量，如时钟中断clockintr函数会增长ticks，该cpu上另一个线程正在运行sys_sleep，其中也要使用ticks。锁tickslock就可以为该变量实现同步。</a:t>
            </a:r>
            <a:endParaRPr lang="zh-CN" altLang="en-US" sz="2000" dirty="0"/>
          </a:p>
          <a:p>
            <a:pPr marL="0" indent="0">
              <a:spcBef>
                <a:spcPts val="1800"/>
              </a:spcBef>
              <a:buNone/>
            </a:pPr>
            <a:endParaRPr lang="en-US" altLang="zh-CN" b="1" i="1" dirty="0"/>
          </a:p>
          <a:p>
            <a:pPr>
              <a:spcBef>
                <a:spcPts val="1800"/>
              </a:spcBef>
            </a:pPr>
            <a:endParaRPr lang="en-US" altLang="zh-CN" dirty="0"/>
          </a:p>
          <a:p>
            <a:pPr>
              <a:spcBef>
                <a:spcPts val="1800"/>
              </a:spcBef>
            </a:pPr>
            <a:endParaRPr lang="en-US" altLang="zh-CN" dirty="0"/>
          </a:p>
          <a:p>
            <a:pPr marL="0" indent="0">
              <a:buNone/>
            </a:pPr>
            <a:endParaRPr lang="en-US" altLang="zh-CN" b="1" dirty="0"/>
          </a:p>
        </p:txBody>
      </p:sp>
      <p:pic>
        <p:nvPicPr>
          <p:cNvPr id="4" name="图片 3"/>
          <p:cNvPicPr>
            <a:picLocks noChangeAspect="1"/>
          </p:cNvPicPr>
          <p:nvPr>
            <p:custDataLst>
              <p:tags r:id="rId1"/>
            </p:custDataLst>
          </p:nvPr>
        </p:nvPicPr>
        <p:blipFill>
          <a:blip r:embed="rId2"/>
          <a:stretch>
            <a:fillRect/>
          </a:stretch>
        </p:blipFill>
        <p:spPr>
          <a:xfrm>
            <a:off x="1383030" y="1178560"/>
            <a:ext cx="7932420" cy="77152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80645" y="1864360"/>
            <a:ext cx="2596515" cy="1564640"/>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3362960" y="1995805"/>
            <a:ext cx="2838450" cy="3390900"/>
          </a:xfrm>
          <a:prstGeom prst="rect">
            <a:avLst/>
          </a:prstGeom>
        </p:spPr>
      </p:pic>
      <p:sp>
        <p:nvSpPr>
          <p:cNvPr id="18" name="矩形: 圆角 17"/>
          <p:cNvSpPr/>
          <p:nvPr>
            <p:custDataLst>
              <p:tags r:id="rId7"/>
            </p:custDataLst>
          </p:nvPr>
        </p:nvSpPr>
        <p:spPr>
          <a:xfrm>
            <a:off x="400050" y="2292350"/>
            <a:ext cx="1804035" cy="22987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圆角 17"/>
          <p:cNvSpPr/>
          <p:nvPr>
            <p:custDataLst>
              <p:tags r:id="rId8"/>
            </p:custDataLst>
          </p:nvPr>
        </p:nvSpPr>
        <p:spPr>
          <a:xfrm>
            <a:off x="3548380" y="3075940"/>
            <a:ext cx="1555750" cy="23622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7"/>
          <p:cNvSpPr/>
          <p:nvPr>
            <p:custDataLst>
              <p:tags r:id="rId9"/>
            </p:custDataLst>
          </p:nvPr>
        </p:nvSpPr>
        <p:spPr>
          <a:xfrm rot="1397216">
            <a:off x="2231390" y="2709545"/>
            <a:ext cx="1385570" cy="242570"/>
          </a:xfrm>
          <a:prstGeom prst="rightArrow">
            <a:avLst>
              <a:gd name="adj1" fmla="val 50000"/>
              <a:gd name="adj2" fmla="val 136148"/>
            </a:avLst>
          </a:prstGeom>
          <a:solidFill>
            <a:srgbClr val="FF0000"/>
          </a:solidFill>
          <a:ln>
            <a:solidFill>
              <a:srgbClr val="FF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5" name="矩形: 圆角 17"/>
          <p:cNvSpPr/>
          <p:nvPr>
            <p:custDataLst>
              <p:tags r:id="rId10"/>
            </p:custDataLst>
          </p:nvPr>
        </p:nvSpPr>
        <p:spPr>
          <a:xfrm>
            <a:off x="3841115" y="3862705"/>
            <a:ext cx="1555750" cy="23622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圆角 17"/>
          <p:cNvSpPr/>
          <p:nvPr>
            <p:custDataLst>
              <p:tags r:id="rId11"/>
            </p:custDataLst>
          </p:nvPr>
        </p:nvSpPr>
        <p:spPr>
          <a:xfrm>
            <a:off x="471805" y="2966720"/>
            <a:ext cx="1555750" cy="23622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灯片编号占位符 16"/>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75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7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75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heel(1)">
                                      <p:cBhvr>
                                        <p:cTn id="22"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9" grpId="0" bldLvl="0" animBg="1"/>
      <p:bldP spid="5" grpId="0" bldLvl="0" animBg="1"/>
      <p:bldP spid="16"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t>sleep</a:t>
            </a:r>
            <a:r>
              <a:rPr lang="zh-CN" altLang="en-US" dirty="0"/>
              <a:t>函数与</a:t>
            </a:r>
            <a:r>
              <a:rPr lang="en-US" altLang="zh-CN" dirty="0"/>
              <a:t>wakeup</a:t>
            </a:r>
            <a:r>
              <a:rPr lang="zh-CN" altLang="en-US" dirty="0"/>
              <a:t>函数</a:t>
            </a:r>
            <a:endParaRPr lang="zh-CN" altLang="en-US" dirty="0"/>
          </a:p>
        </p:txBody>
      </p:sp>
      <p:sp>
        <p:nvSpPr>
          <p:cNvPr id="3" name="内容占位符 2"/>
          <p:cNvSpPr>
            <a:spLocks noGrp="1"/>
          </p:cNvSpPr>
          <p:nvPr>
            <p:ph idx="1"/>
          </p:nvPr>
        </p:nvSpPr>
        <p:spPr/>
        <p:txBody>
          <a:bodyPr>
            <a:normAutofit/>
          </a:bodyPr>
          <a:lstStyle/>
          <a:p>
            <a:pPr>
              <a:spcBef>
                <a:spcPts val="1800"/>
              </a:spcBef>
            </a:pPr>
            <a:r>
              <a:rPr lang="zh-CN" altLang="en-US" b="1" dirty="0"/>
              <a:t>意义：控制程序运行速度、暂时释放系统资源、</a:t>
            </a:r>
            <a:r>
              <a:rPr lang="zh-CN" altLang="en-US" b="1" i="1" dirty="0"/>
              <a:t>协调不同进</a:t>
            </a:r>
            <a:r>
              <a:rPr lang="en-US" altLang="zh-CN" b="1" i="1" dirty="0">
                <a:latin typeface="+mj-lt"/>
              </a:rPr>
              <a:t>/</a:t>
            </a:r>
            <a:r>
              <a:rPr lang="zh-CN" altLang="en-US" b="1" i="1" dirty="0"/>
              <a:t>线程。</a:t>
            </a:r>
            <a:endParaRPr lang="en-US" altLang="zh-CN" b="1" i="1" dirty="0"/>
          </a:p>
          <a:p>
            <a:pPr>
              <a:spcBef>
                <a:spcPts val="1800"/>
              </a:spcBef>
            </a:pPr>
            <a:endParaRPr lang="en-US" altLang="zh-CN" dirty="0"/>
          </a:p>
          <a:p>
            <a:pPr>
              <a:spcBef>
                <a:spcPts val="1800"/>
              </a:spcBef>
            </a:pPr>
            <a:endParaRPr lang="en-US" altLang="zh-CN" dirty="0"/>
          </a:p>
          <a:p>
            <a:r>
              <a:rPr lang="zh-CN" altLang="en-US" b="1" dirty="0"/>
              <a:t>涉及到系统调用。</a:t>
            </a:r>
            <a:endParaRPr lang="en-US" altLang="zh-CN" b="1" dirty="0"/>
          </a:p>
          <a:p>
            <a:endParaRPr lang="en-US" altLang="zh-CN" dirty="0"/>
          </a:p>
          <a:p>
            <a:endParaRPr lang="en-US" altLang="zh-CN" dirty="0"/>
          </a:p>
          <a:p>
            <a:r>
              <a:rPr lang="zh-CN" altLang="en-US" b="1" dirty="0"/>
              <a:t>需要依靠时钟来实现。</a:t>
            </a:r>
            <a:endParaRPr lang="en-US" altLang="zh-CN" b="1" dirty="0"/>
          </a:p>
        </p:txBody>
      </p:sp>
      <p:pic>
        <p:nvPicPr>
          <p:cNvPr id="5" name="图片 4"/>
          <p:cNvPicPr>
            <a:picLocks noChangeAspect="1"/>
          </p:cNvPicPr>
          <p:nvPr/>
        </p:nvPicPr>
        <p:blipFill>
          <a:blip r:embed="rId1"/>
          <a:stretch>
            <a:fillRect/>
          </a:stretch>
        </p:blipFill>
        <p:spPr>
          <a:xfrm>
            <a:off x="4168877" y="1918421"/>
            <a:ext cx="7357360" cy="2181631"/>
          </a:xfrm>
          <a:prstGeom prst="rect">
            <a:avLst/>
          </a:prstGeom>
        </p:spPr>
      </p:pic>
      <p:sp>
        <p:nvSpPr>
          <p:cNvPr id="4" name="灯片编号占位符 3"/>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commondata" val="eyJoZGlkIjoiM2I1Y2MyNWNiMzM4ZDQyZjA0OTUxMTE5MDU3NjdjYTQ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6582</Words>
  <Application>WPS 演示</Application>
  <PresentationFormat>宽屏</PresentationFormat>
  <Paragraphs>458</Paragraphs>
  <Slides>39</Slides>
  <Notes>10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39</vt:i4>
      </vt:variant>
    </vt:vector>
  </HeadingPairs>
  <TitlesOfParts>
    <vt:vector size="56" baseType="lpstr">
      <vt:lpstr>Arial</vt:lpstr>
      <vt:lpstr>宋体</vt:lpstr>
      <vt:lpstr>Wingdings</vt:lpstr>
      <vt:lpstr>华文中宋</vt:lpstr>
      <vt:lpstr>Arial</vt:lpstr>
      <vt:lpstr>微软雅黑</vt:lpstr>
      <vt:lpstr>黑体</vt:lpstr>
      <vt:lpstr>Times New Roman</vt:lpstr>
      <vt:lpstr>Dutch801 Rm BT</vt:lpstr>
      <vt:lpstr>Arial Unicode MS</vt:lpstr>
      <vt:lpstr>Impact</vt:lpstr>
      <vt:lpstr>等线</vt:lpstr>
      <vt:lpstr>Calibri</vt:lpstr>
      <vt:lpstr>Bahnschrift SemiLight</vt:lpstr>
      <vt:lpstr>-apple-system</vt:lpstr>
      <vt:lpstr>RomanS</vt:lpstr>
      <vt:lpstr>A000120140530A99PPBG</vt:lpstr>
      <vt:lpstr>XV6实例分析 时钟中断与系统调用中的同步</vt:lpstr>
      <vt:lpstr>时钟中断</vt:lpstr>
      <vt:lpstr>定时器的初始化</vt:lpstr>
      <vt:lpstr>内核态下处理程序timervec——第一阶段</vt:lpstr>
      <vt:lpstr>S-mode中断处理程序devintr()——第二阶段</vt:lpstr>
      <vt:lpstr>问题一</vt:lpstr>
      <vt:lpstr>sleep函数与wakeup函数</vt:lpstr>
      <vt:lpstr>问题二</vt:lpstr>
      <vt:lpstr>sleep函数与wakeup函数</vt:lpstr>
      <vt:lpstr>xv6中sleep函数的实现：从usr到kernel</vt:lpstr>
      <vt:lpstr>xv6中sleep函数的实现：从usr到kernel</vt:lpstr>
      <vt:lpstr>xv6中sleep函数的实现：从usr到kernel</vt:lpstr>
      <vt:lpstr>wakeup函数与时钟中断周期调用</vt:lpstr>
      <vt:lpstr>wakeup &amp; sleep</vt:lpstr>
      <vt:lpstr>wakeup &amp; sleep</vt:lpstr>
      <vt:lpstr>问题三</vt:lpstr>
      <vt:lpstr>问题四</vt:lpstr>
      <vt:lpstr>问题五</vt:lpstr>
      <vt:lpstr>sleep, sched, scheduler函数执行过程</vt:lpstr>
      <vt:lpstr>sleep, sched, scheduler函数执行过程</vt:lpstr>
      <vt:lpstr>sleep, sched, scheduler函数执行过程</vt:lpstr>
      <vt:lpstr>sleep, sched, scheduler函数执行过程</vt:lpstr>
      <vt:lpstr>sys_sleep的执行</vt:lpstr>
      <vt:lpstr>问题六</vt:lpstr>
      <vt:lpstr>PowerPoint 演示文稿</vt:lpstr>
      <vt:lpstr>RCU简介</vt:lpstr>
      <vt:lpstr>图解RCU</vt:lpstr>
      <vt:lpstr>图解RCU</vt:lpstr>
      <vt:lpstr>图解RCU</vt:lpstr>
      <vt:lpstr>图解RCU</vt:lpstr>
      <vt:lpstr>图解RCU</vt:lpstr>
      <vt:lpstr>RCU的核心API</vt:lpstr>
      <vt:lpstr>RCU的核心API</vt:lpstr>
      <vt:lpstr>RCU的核心API</vt:lpstr>
      <vt:lpstr>RCU的核心API</vt:lpstr>
      <vt:lpstr>RCU的使用分析——延迟销毁</vt:lpstr>
      <vt:lpstr>RCU的使用分析——就地替换</vt:lpstr>
      <vt:lpstr>RCU的使用分析——就地替换</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WJT</dc:creator>
  <cp:lastModifiedBy>大大</cp:lastModifiedBy>
  <cp:revision>215</cp:revision>
  <dcterms:created xsi:type="dcterms:W3CDTF">2018-08-10T09:41:00Z</dcterms:created>
  <dcterms:modified xsi:type="dcterms:W3CDTF">2023-11-01T07:07:15Z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675E7E92EDD94EB4B3F9A1F9C693745D_12</vt:lpwstr>
  </property>
  <property fmtid="{D5CDD505-2E9C-101B-9397-08002B2CF9AE}" pid="3" name="KSOProductBuildVer">
    <vt:lpwstr>2052-12.1.0.15712</vt:lpwstr>
  </property>
</Properties>
</file>